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3970000" cy="1079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1pPr>
    <a:lvl2pPr marL="0" marR="0" indent="228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2pPr>
    <a:lvl3pPr marL="0" marR="0" indent="457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3pPr>
    <a:lvl4pPr marL="0" marR="0" indent="685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4pPr>
    <a:lvl5pPr marL="0" marR="0" indent="9144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A4307"/>
    <a:srgbClr val="DA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206347"/>
              <a:satOff val="69104"/>
              <a:lumOff val="-894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6463"/>
  </p:normalViewPr>
  <p:slideViewPr>
    <p:cSldViewPr snapToGrid="0" snapToObjects="1">
      <p:cViewPr>
        <p:scale>
          <a:sx n="141" d="100"/>
          <a:sy n="141" d="100"/>
        </p:scale>
        <p:origin x="-408" y="-1280"/>
      </p:cViewPr>
      <p:guideLst/>
    </p:cSldViewPr>
  </p:slideViewPr>
  <p:outlineViewPr>
    <p:cViewPr>
      <p:scale>
        <a:sx n="95" d="100"/>
        <a:sy n="9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83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61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97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17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364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538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364257" y="1918642"/>
            <a:ext cx="11241486" cy="354707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5561210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364257" y="6993681"/>
            <a:ext cx="11241486" cy="5080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90000"/>
              </a:lnSpc>
              <a:buSzTx/>
              <a:buNone/>
              <a:defRPr sz="9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364257" y="4742656"/>
            <a:ext cx="11241486" cy="736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873125" y="158750"/>
            <a:ext cx="15708068" cy="1047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725786" y="840878"/>
            <a:ext cx="10504786" cy="70068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364257" y="7375673"/>
            <a:ext cx="11241486" cy="152797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8958212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0546"/>
            <a:ext cx="376045" cy="388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364257" y="3623964"/>
            <a:ext cx="11241486" cy="35470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919511" y="840878"/>
            <a:ext cx="13274230" cy="88494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023193" y="840878"/>
            <a:ext cx="5729884" cy="4283771"/>
          </a:xfrm>
          <a:prstGeom prst="rect">
            <a:avLst/>
          </a:prstGeom>
        </p:spPr>
        <p:txBody>
          <a:bodyPr anchor="b"/>
          <a:lstStyle>
            <a:lvl1pPr>
              <a:defRPr sz="3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23193" y="5274716"/>
            <a:ext cx="5729884" cy="440655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870400" y="2955478"/>
            <a:ext cx="10129615" cy="67530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23193" y="2955478"/>
            <a:ext cx="5729884" cy="6753077"/>
          </a:xfrm>
          <a:prstGeom prst="rect">
            <a:avLst/>
          </a:prstGeom>
        </p:spPr>
        <p:txBody>
          <a:bodyPr/>
          <a:lstStyle>
            <a:lvl1pPr marL="146957" indent="-146957">
              <a:defRPr b="1"/>
            </a:lvl1pPr>
            <a:lvl2pPr marL="489857" indent="-146957">
              <a:defRPr b="1"/>
            </a:lvl2pPr>
            <a:lvl3pPr marL="832757" indent="-146957">
              <a:defRPr b="1"/>
            </a:lvl3pPr>
            <a:lvl4pPr marL="1175657" indent="-146957">
              <a:defRPr b="1"/>
            </a:lvl4pPr>
            <a:lvl5pPr marL="1518557" indent="-146957"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3" y="1523007"/>
            <a:ext cx="11923614" cy="774898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idx="13"/>
          </p:nvPr>
        </p:nvSpPr>
        <p:spPr>
          <a:xfrm>
            <a:off x="-2551163" y="1113730"/>
            <a:ext cx="12864953" cy="85766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7175996" y="5558791"/>
            <a:ext cx="6507511" cy="4340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6985000" y="1111310"/>
            <a:ext cx="6302872" cy="420191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023193" y="636240"/>
            <a:ext cx="11923614" cy="231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3" y="2955478"/>
            <a:ext cx="11923614" cy="6753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ln w="12700">
            <a:miter lim="400000"/>
          </a:ln>
        </p:spPr>
        <p:txBody>
          <a:bodyPr wrap="none" lIns="54570" tIns="54570" rIns="54570" bIns="54570">
            <a:spAutoFit/>
          </a:bodyPr>
          <a:lstStyle>
            <a:lvl1pPr algn="ctr">
              <a:spcBef>
                <a:spcPts val="0"/>
              </a:spcBef>
              <a:defRPr sz="18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9pPr>
    </p:titleStyle>
    <p:bodyStyle>
      <a:lvl1pPr marL="148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1pPr>
      <a:lvl2pPr marL="592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2pPr>
      <a:lvl3pPr marL="1037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3pPr>
      <a:lvl4pPr marL="1481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4pPr>
      <a:lvl5pPr marL="1926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5pPr>
      <a:lvl6pPr marL="2370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6pPr>
      <a:lvl7pPr marL="2815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7pPr>
      <a:lvl8pPr marL="3259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8pPr>
      <a:lvl9pPr marL="3704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3" Type="http://schemas.openxmlformats.org/officeDocument/2006/relationships/hyperlink" Target="http://shinyapps.io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rinterface.github.io/shinyMobile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hyperlink" Target="http://www.rstudio.com/products/shiny-server/" TargetMode="External"/><Relationship Id="rId15" Type="http://schemas.openxmlformats.org/officeDocument/2006/relationships/hyperlink" Target="https://divadnojnarg.github.io/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www.rstudio.com/products/connect/" TargetMode="External"/><Relationship Id="rId9" Type="http://schemas.openxmlformats.org/officeDocument/2006/relationships/image" Target="../media/image5.png"/><Relationship Id="rId14" Type="http://schemas.openxmlformats.org/officeDocument/2006/relationships/hyperlink" Target="mailto:info@rstudio.com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rinterface.github.io/shinyMobile/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hyperlink" Target="https://divadnojnarg.github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hyperlink" Target="mailto:info@rstudio.com" TargetMode="External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34" Type="http://schemas.openxmlformats.org/officeDocument/2006/relationships/hyperlink" Target="https://divadnojnarg.github.io/" TargetMode="Externa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hyperlink" Target="mailto:info@rstudio.com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7.sv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hyperlink" Target="https://rinterface.github.io/shinyMobile/" TargetMode="External"/><Relationship Id="rId8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hyperlink" Target="mailto:info@rstudio.com" TargetMode="External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7.png"/><Relationship Id="rId20" Type="http://schemas.openxmlformats.org/officeDocument/2006/relationships/image" Target="../media/image7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hyperlink" Target="https://rinterface.github.io/shinyMobile/" TargetMode="External"/><Relationship Id="rId10" Type="http://schemas.openxmlformats.org/officeDocument/2006/relationships/image" Target="../media/image51.png"/><Relationship Id="rId19" Type="http://schemas.openxmlformats.org/officeDocument/2006/relationships/image" Target="../media/image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hyperlink" Target="https://divadnojnarg.github.io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hyperlink" Target="https://divadnojnarg.github.io/" TargetMode="External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hyperlink" Target="mailto:info@rstudio.com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7.sv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6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hyperlink" Target="https://rinterface.github.io/shinyMobile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s://divadnojnarg.github.io/" TargetMode="External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hyperlink" Target="mailto:info@rstudio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11" Type="http://schemas.openxmlformats.org/officeDocument/2006/relationships/image" Target="../media/image9.svg"/><Relationship Id="rId5" Type="http://schemas.openxmlformats.org/officeDocument/2006/relationships/image" Target="../media/image82.png"/><Relationship Id="rId15" Type="http://schemas.openxmlformats.org/officeDocument/2006/relationships/image" Target="../media/image85.png"/><Relationship Id="rId10" Type="http://schemas.openxmlformats.org/officeDocument/2006/relationships/image" Target="../media/image8.png"/><Relationship Id="rId4" Type="http://schemas.openxmlformats.org/officeDocument/2006/relationships/image" Target="../media/image81.png"/><Relationship Id="rId9" Type="http://schemas.openxmlformats.org/officeDocument/2006/relationships/image" Target="../media/image7.svg"/><Relationship Id="rId14" Type="http://schemas.openxmlformats.org/officeDocument/2006/relationships/hyperlink" Target="https://rinterface.github.io/shinyMobil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"/>
          <p:cNvGrpSpPr/>
          <p:nvPr/>
        </p:nvGrpSpPr>
        <p:grpSpPr>
          <a:xfrm>
            <a:off x="8377087" y="-1013161"/>
            <a:ext cx="6164293" cy="3553106"/>
            <a:chOff x="-6400" y="51032"/>
            <a:chExt cx="6164292" cy="3553105"/>
          </a:xfrm>
        </p:grpSpPr>
        <p:grpSp>
          <p:nvGrpSpPr>
            <p:cNvPr id="134" name="Group"/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119" name="Triangle"/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DA1212"/>
              </a:solidFill>
              <a:ln w="3175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" name="Circle"/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" name="Circle"/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chemeClr val="accent5">
                  <a:lumMod val="75000"/>
                  <a:alpha val="5045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2" name="Triangle"/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3" name="Triangle"/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4" name="Circle"/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5" name="Circle"/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6" name="Triangle"/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7" name="Circle"/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8" name="Triangle"/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9" name="Circle"/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" name="Triangle"/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1" name="Circle"/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" name="Triangle"/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3" name="Circle"/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35" name="Rectangle"/>
            <p:cNvSpPr/>
            <p:nvPr/>
          </p:nvSpPr>
          <p:spPr>
            <a:xfrm>
              <a:off x="-6400" y="1037215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4529" t="-7398" r="45470" b="10739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69" tIns="54569" rIns="54569" bIns="54569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 dirty="0"/>
            </a:p>
          </p:txBody>
        </p:sp>
      </p:grpSp>
      <p:sp>
        <p:nvSpPr>
          <p:cNvPr id="137" name="Shiny : : CHEAT SHEET"/>
          <p:cNvSpPr txBox="1">
            <a:spLocks noGrp="1"/>
          </p:cNvSpPr>
          <p:nvPr>
            <p:ph type="title"/>
          </p:nvPr>
        </p:nvSpPr>
        <p:spPr>
          <a:xfrm>
            <a:off x="275721" y="361177"/>
            <a:ext cx="10898129" cy="803346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dirty="0" err="1">
                <a:solidFill>
                  <a:schemeClr val="tx1"/>
                </a:solidFill>
              </a:rPr>
              <a:t>hiny</a:t>
            </a:r>
            <a:r>
              <a:rPr lang="en-US" dirty="0" err="1">
                <a:solidFill>
                  <a:schemeClr val="tx1"/>
                </a:solidFill>
              </a:rPr>
              <a:t>Mobile</a:t>
            </a:r>
            <a:r>
              <a:rPr dirty="0">
                <a:solidFill>
                  <a:schemeClr val="tx1"/>
                </a:solidFill>
              </a:rPr>
              <a:t>: : </a:t>
            </a:r>
            <a:r>
              <a:rPr sz="3300" dirty="0">
                <a:solidFill>
                  <a:schemeClr val="tx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CHEAT SHEET</a:t>
            </a:r>
            <a:r>
              <a:rPr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0" name="Complete the template by adding arguments to fluidPage() and a body to the server function."/>
          <p:cNvSpPr txBox="1"/>
          <p:nvPr/>
        </p:nvSpPr>
        <p:spPr>
          <a:xfrm>
            <a:off x="5890097" y="1215659"/>
            <a:ext cx="4351304" cy="26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endParaRPr sz="1200" dirty="0"/>
          </a:p>
        </p:txBody>
      </p:sp>
      <p:sp>
        <p:nvSpPr>
          <p:cNvPr id="191" name="Line"/>
          <p:cNvSpPr/>
          <p:nvPr/>
        </p:nvSpPr>
        <p:spPr>
          <a:xfrm>
            <a:off x="3657600" y="1102908"/>
            <a:ext cx="6654801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Line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Basics"/>
          <p:cNvSpPr txBox="1"/>
          <p:nvPr/>
        </p:nvSpPr>
        <p:spPr>
          <a:xfrm>
            <a:off x="306210" y="1138085"/>
            <a:ext cx="870431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dirty="0">
                <a:solidFill>
                  <a:srgbClr val="DA1212"/>
                </a:solidFill>
              </a:rPr>
              <a:t>Basics</a:t>
            </a:r>
          </a:p>
        </p:txBody>
      </p:sp>
      <p:sp>
        <p:nvSpPr>
          <p:cNvPr id="194" name="Building an App"/>
          <p:cNvSpPr txBox="1"/>
          <p:nvPr/>
        </p:nvSpPr>
        <p:spPr>
          <a:xfrm>
            <a:off x="3724265" y="1138085"/>
            <a:ext cx="5091137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Layout Examples: Simple and Tabs (1)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196" name="Line"/>
          <p:cNvSpPr/>
          <p:nvPr/>
        </p:nvSpPr>
        <p:spPr>
          <a:xfrm flipV="1">
            <a:off x="319232" y="1104899"/>
            <a:ext cx="3075055" cy="2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A Shiny app is a web page (UI) connected to a computer running a live R session (Server)"/>
          <p:cNvSpPr txBox="1"/>
          <p:nvPr/>
        </p:nvSpPr>
        <p:spPr>
          <a:xfrm>
            <a:off x="310542" y="1407789"/>
            <a:ext cx="3135956" cy="941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lang="en-US" dirty="0" err="1"/>
              <a:t>s</a:t>
            </a:r>
            <a:r>
              <a:rPr dirty="0" err="1"/>
              <a:t>hiny</a:t>
            </a:r>
            <a:r>
              <a:rPr lang="en-US" dirty="0" err="1"/>
              <a:t>Mobile</a:t>
            </a:r>
            <a:r>
              <a:rPr dirty="0"/>
              <a:t> is</a:t>
            </a:r>
            <a:r>
              <a:rPr lang="en-US" dirty="0"/>
              <a:t> a template to design mobile ready and desktop Shiny Apps. </a:t>
            </a:r>
            <a:r>
              <a:rPr lang="en-US" dirty="0" err="1"/>
              <a:t>shinyMobile</a:t>
            </a:r>
            <a:r>
              <a:rPr lang="en-US" dirty="0"/>
              <a:t> is leveraging the progressive web app capability, thereby providing a standalone/</a:t>
            </a:r>
            <a:r>
              <a:rPr lang="en-US" dirty="0" err="1"/>
              <a:t>fullscreen</a:t>
            </a:r>
            <a:r>
              <a:rPr lang="en-US" dirty="0"/>
              <a:t> support.</a:t>
            </a:r>
            <a:endParaRPr dirty="0"/>
          </a:p>
        </p:txBody>
      </p:sp>
      <p:sp>
        <p:nvSpPr>
          <p:cNvPr id="202" name="Users can manipulate the UI, which will cause the server to update the UI’s displays (by running R code)."/>
          <p:cNvSpPr txBox="1"/>
          <p:nvPr/>
        </p:nvSpPr>
        <p:spPr>
          <a:xfrm>
            <a:off x="321263" y="2878504"/>
            <a:ext cx="3138555" cy="442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You can setup custom desktop icons and </a:t>
            </a:r>
            <a:r>
              <a:rPr lang="en-US" dirty="0" err="1"/>
              <a:t>splashscreen</a:t>
            </a:r>
            <a:r>
              <a:rPr lang="en-US" dirty="0"/>
              <a:t> to produce a native app feeling</a:t>
            </a:r>
            <a:endParaRPr dirty="0"/>
          </a:p>
        </p:txBody>
      </p:sp>
      <p:sp>
        <p:nvSpPr>
          <p:cNvPr id="203" name="library(shiny)…"/>
          <p:cNvSpPr/>
          <p:nvPr/>
        </p:nvSpPr>
        <p:spPr>
          <a:xfrm>
            <a:off x="644135" y="6152749"/>
            <a:ext cx="2459926" cy="906903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hueOff val="-158953"/>
                <a:satOff val="43350"/>
                <a:lumOff val="-1649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/>
              <a:t>library(shiny)</a:t>
            </a:r>
            <a:endParaRPr lang="en-US" dirty="0"/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lang="en-US" dirty="0"/>
              <a:t>Library(</a:t>
            </a:r>
            <a:r>
              <a:rPr lang="en-US" dirty="0" err="1"/>
              <a:t>shinyMobile</a:t>
            </a:r>
            <a:r>
              <a:rPr lang="en-US" dirty="0"/>
              <a:t>)</a:t>
            </a:r>
            <a:endParaRPr dirty="0"/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53585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endParaRPr dirty="0"/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 err="1"/>
              <a:t>ui</a:t>
            </a:r>
            <a:r>
              <a:rPr dirty="0"/>
              <a:t> &lt;- f</a:t>
            </a:r>
            <a:r>
              <a:rPr lang="en-US" dirty="0"/>
              <a:t>7Page</a:t>
            </a:r>
            <a:r>
              <a:rPr dirty="0"/>
              <a:t>()</a:t>
            </a:r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endParaRPr dirty="0"/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/>
              <a:t>server &lt;- function(input, output){}</a:t>
            </a:r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endParaRPr dirty="0"/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 err="1"/>
              <a:t>shinyApp</a:t>
            </a:r>
            <a:r>
              <a:rPr dirty="0"/>
              <a:t>(</a:t>
            </a:r>
            <a:r>
              <a:rPr dirty="0" err="1"/>
              <a:t>ui</a:t>
            </a:r>
            <a:r>
              <a:rPr dirty="0"/>
              <a:t> = </a:t>
            </a:r>
            <a:r>
              <a:rPr dirty="0" err="1"/>
              <a:t>ui</a:t>
            </a:r>
            <a:r>
              <a:rPr dirty="0"/>
              <a:t>, server = server)</a:t>
            </a:r>
          </a:p>
        </p:txBody>
      </p:sp>
      <p:sp>
        <p:nvSpPr>
          <p:cNvPr id="204" name="Begin writing a new app with this template. Preview the app by running the code at the R command line."/>
          <p:cNvSpPr txBox="1"/>
          <p:nvPr/>
        </p:nvSpPr>
        <p:spPr>
          <a:xfrm>
            <a:off x="338184" y="3729812"/>
            <a:ext cx="3135956" cy="2053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lvl1pPr>
          </a:lstStyle>
          <a:p>
            <a:r>
              <a:rPr lang="en-US" dirty="0" err="1"/>
              <a:t>shinyMobile</a:t>
            </a:r>
            <a:r>
              <a:rPr lang="en-US" dirty="0"/>
              <a:t> has 3 predefined templates: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f7SingleLayout</a:t>
            </a:r>
            <a:r>
              <a:rPr lang="en-US" dirty="0"/>
              <a:t>(..., navbar, toolbar = NULL, panels = NULL, </a:t>
            </a:r>
            <a:r>
              <a:rPr lang="en-US" dirty="0" err="1"/>
              <a:t>appbar</a:t>
            </a:r>
            <a:r>
              <a:rPr lang="en-US" dirty="0"/>
              <a:t> = NULL, </a:t>
            </a:r>
            <a:r>
              <a:rPr lang="en-US" dirty="0" err="1"/>
              <a:t>statusbar</a:t>
            </a:r>
            <a:r>
              <a:rPr lang="en-US" dirty="0"/>
              <a:t> = f7Statusbar()): one page layout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f7TabLayout</a:t>
            </a:r>
            <a:r>
              <a:rPr lang="en-US" dirty="0"/>
              <a:t>(..., navbar, panels = NULL, </a:t>
            </a:r>
            <a:r>
              <a:rPr lang="en-US" dirty="0" err="1"/>
              <a:t>appbar</a:t>
            </a:r>
            <a:r>
              <a:rPr lang="en-US" dirty="0"/>
              <a:t> = NULL, </a:t>
            </a:r>
            <a:r>
              <a:rPr lang="en-US" dirty="0" err="1"/>
              <a:t>statusbar</a:t>
            </a:r>
            <a:r>
              <a:rPr lang="en-US" dirty="0"/>
              <a:t> = f7Statusbar()): tab layout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f7SplitLayout</a:t>
            </a:r>
            <a:r>
              <a:rPr lang="en-US" dirty="0"/>
              <a:t>(..., navbar, sidebar, toolbar = NULL, panels = NULL, </a:t>
            </a:r>
            <a:r>
              <a:rPr lang="en-US" dirty="0" err="1"/>
              <a:t>appbar</a:t>
            </a:r>
            <a:r>
              <a:rPr lang="en-US" dirty="0"/>
              <a:t> = NULL, </a:t>
            </a:r>
            <a:r>
              <a:rPr lang="en-US" dirty="0" err="1"/>
              <a:t>statusbar</a:t>
            </a:r>
            <a:r>
              <a:rPr lang="en-US" dirty="0"/>
              <a:t> = f7Statusbar()): </a:t>
            </a:r>
            <a:r>
              <a:rPr lang="en-US" dirty="0" err="1"/>
              <a:t>ipad</a:t>
            </a:r>
            <a:r>
              <a:rPr lang="en-US" dirty="0"/>
              <a:t> specific layout with sidebar panel and main panel</a:t>
            </a:r>
            <a:endParaRPr dirty="0"/>
          </a:p>
        </p:txBody>
      </p:sp>
      <p:sp>
        <p:nvSpPr>
          <p:cNvPr id="206" name="ui - nested R functions that assemble an HTML user interface for your app…"/>
          <p:cNvSpPr txBox="1"/>
          <p:nvPr/>
        </p:nvSpPr>
        <p:spPr>
          <a:xfrm>
            <a:off x="387530" y="5810913"/>
            <a:ext cx="3135956" cy="26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  <a:buSzPct val="173000"/>
              <a:defRPr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lang="en-US" b="1" dirty="0">
                <a:latin typeface="+mn-lt"/>
                <a:ea typeface="+mn-ea"/>
                <a:cs typeface="+mn-cs"/>
                <a:sym typeface="Source Sans Pro"/>
              </a:rPr>
              <a:t>f7Page </a:t>
            </a:r>
            <a:r>
              <a:rPr lang="en-US" b="0" dirty="0">
                <a:latin typeface="+mn-ea"/>
              </a:rPr>
              <a:t>is the main wrapper function</a:t>
            </a:r>
            <a:endParaRPr dirty="0">
              <a:latin typeface="+mn-ea"/>
              <a:cs typeface="+mn-cs"/>
              <a:sym typeface="Source Sans Pro"/>
            </a:endParaRPr>
          </a:p>
        </p:txBody>
      </p:sp>
      <p:sp>
        <p:nvSpPr>
          <p:cNvPr id="207" name="APP TEMPLATE"/>
          <p:cNvSpPr txBox="1"/>
          <p:nvPr/>
        </p:nvSpPr>
        <p:spPr>
          <a:xfrm>
            <a:off x="404019" y="3546449"/>
            <a:ext cx="93936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3 </a:t>
            </a:r>
            <a:r>
              <a:rPr dirty="0">
                <a:solidFill>
                  <a:srgbClr val="FA4307"/>
                </a:solidFill>
              </a:rPr>
              <a:t>TEMPLATE</a:t>
            </a:r>
            <a:r>
              <a:rPr lang="en-US" dirty="0">
                <a:solidFill>
                  <a:srgbClr val="FA4307"/>
                </a:solidFill>
              </a:rPr>
              <a:t>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208" name="Line"/>
          <p:cNvSpPr/>
          <p:nvPr/>
        </p:nvSpPr>
        <p:spPr>
          <a:xfrm>
            <a:off x="362778" y="3422377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" name="Line"/>
          <p:cNvSpPr/>
          <p:nvPr/>
        </p:nvSpPr>
        <p:spPr>
          <a:xfrm>
            <a:off x="341017" y="7234407"/>
            <a:ext cx="3031485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" name="Host it on shinyapps.io, a cloud based…"/>
          <p:cNvSpPr txBox="1"/>
          <p:nvPr/>
        </p:nvSpPr>
        <p:spPr>
          <a:xfrm>
            <a:off x="311398" y="7582487"/>
            <a:ext cx="3401433" cy="251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>
            <a:spAutoFit/>
          </a:bodyPr>
          <a:lstStyle/>
          <a:p>
            <a:pPr>
              <a:spcBef>
                <a:spcPts val="0"/>
              </a:spcBef>
              <a:buSzPct val="100000"/>
              <a:defRPr b="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5489C4"/>
                </a:solidFill>
              </a:rPr>
              <a:t>Host it on </a:t>
            </a:r>
            <a:r>
              <a:rPr lang="en-US" u="sng" dirty="0">
                <a:solidFill>
                  <a:srgbClr val="5489C4"/>
                </a:solidFill>
                <a:hlinkClick r:id="rId3"/>
              </a:rPr>
              <a:t>shinyapps.io</a:t>
            </a:r>
            <a:r>
              <a:rPr lang="en-US" dirty="0"/>
              <a:t>, </a:t>
            </a:r>
            <a:r>
              <a:rPr lang="en-US" dirty="0">
                <a:solidFill>
                  <a:srgbClr val="5589C5"/>
                </a:solidFill>
              </a:rPr>
              <a:t>RStudio Connect </a:t>
            </a:r>
            <a:r>
              <a:rPr lang="en-US" u="sng" dirty="0">
                <a:hlinkClick r:id="rId4"/>
              </a:rPr>
              <a:t>(www.rstudio.com/products/connect/)</a:t>
            </a:r>
          </a:p>
          <a:p>
            <a:pPr>
              <a:spcBef>
                <a:spcPts val="0"/>
              </a:spcBef>
              <a:buClr>
                <a:srgbClr val="000000"/>
              </a:buClr>
              <a:buSzPct val="100000"/>
              <a:defRPr b="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5489C4"/>
                </a:solidFill>
              </a:rPr>
              <a:t>or Build your own Shiny Server </a:t>
            </a:r>
            <a:r>
              <a:rPr lang="en-US" u="sng" dirty="0">
                <a:hlinkClick r:id="rId5"/>
              </a:rPr>
              <a:t>(www.rstudio.com/products/shiny-server/)</a:t>
            </a:r>
            <a:endParaRPr lang="en-US" u="sng" dirty="0"/>
          </a:p>
          <a:p>
            <a:pPr>
              <a:spcBef>
                <a:spcPts val="0"/>
              </a:spcBef>
              <a:buClr>
                <a:srgbClr val="000000"/>
              </a:buClr>
              <a:buSzPct val="100000"/>
              <a:defRPr b="0">
                <a:solidFill>
                  <a:srgbClr val="000000"/>
                </a:solidFill>
              </a:defRPr>
            </a:pPr>
            <a:endParaRPr lang="en-US" b="1" dirty="0">
              <a:solidFill>
                <a:srgbClr val="5489C4"/>
              </a:solidFill>
            </a:endParaRPr>
          </a:p>
          <a:p>
            <a:pPr marL="211666" indent="-211666">
              <a:spcBef>
                <a:spcPts val="0"/>
              </a:spcBef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r>
              <a:rPr lang="en-US" b="1" dirty="0">
                <a:solidFill>
                  <a:srgbClr val="5489C4"/>
                </a:solidFill>
              </a:rPr>
              <a:t>Visit your app using your favorite web browser (Chrome, Firefox, …)</a:t>
            </a:r>
          </a:p>
          <a:p>
            <a:pPr marL="211666" indent="-211666">
              <a:spcBef>
                <a:spcPts val="0"/>
              </a:spcBef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5489C4"/>
                </a:solidFill>
              </a:rPr>
              <a:t>Depending on the web browser, select the add to home screen feature</a:t>
            </a:r>
          </a:p>
          <a:p>
            <a:pPr marL="211666" indent="-211666">
              <a:spcBef>
                <a:spcPts val="0"/>
              </a:spcBef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5489C4"/>
                </a:solidFill>
              </a:rPr>
              <a:t>Change the name</a:t>
            </a:r>
          </a:p>
          <a:p>
            <a:pPr marL="211666" indent="-211666">
              <a:spcBef>
                <a:spcPts val="0"/>
              </a:spcBef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5489C4"/>
                </a:solidFill>
              </a:rPr>
              <a:t>Click on ok</a:t>
            </a:r>
          </a:p>
          <a:p>
            <a:pPr marL="211666" indent="-211666">
              <a:spcBef>
                <a:spcPts val="0"/>
              </a:spcBef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5489C4"/>
                </a:solidFill>
              </a:rPr>
              <a:t>Enjoy!</a:t>
            </a:r>
          </a:p>
          <a:p>
            <a:pPr marL="211666" indent="-211666">
              <a:spcBef>
                <a:spcPts val="0"/>
              </a:spcBef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endParaRPr lang="en-US" b="1" dirty="0">
              <a:solidFill>
                <a:srgbClr val="5489C4"/>
              </a:solidFill>
            </a:endParaRPr>
          </a:p>
        </p:txBody>
      </p:sp>
      <p:sp>
        <p:nvSpPr>
          <p:cNvPr id="248" name="SHARE YOUR APP - in three ways:"/>
          <p:cNvSpPr txBox="1"/>
          <p:nvPr/>
        </p:nvSpPr>
        <p:spPr>
          <a:xfrm>
            <a:off x="382259" y="7368213"/>
            <a:ext cx="2850532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BOOKMARK</a:t>
            </a:r>
            <a:r>
              <a:rPr dirty="0">
                <a:solidFill>
                  <a:srgbClr val="FA4307"/>
                </a:solidFill>
              </a:rPr>
              <a:t> YOUR APP</a:t>
            </a:r>
            <a:r>
              <a:rPr b="0" dirty="0">
                <a:solidFill>
                  <a:srgbClr val="FA4307"/>
                </a:solidFill>
              </a:rPr>
              <a:t>:</a:t>
            </a:r>
          </a:p>
        </p:txBody>
      </p:sp>
      <p:sp>
        <p:nvSpPr>
          <p:cNvPr id="251" name="library(shiny)…">
            <a:extLst>
              <a:ext uri="{FF2B5EF4-FFF2-40B4-BE49-F238E27FC236}">
                <a16:creationId xmlns:a16="http://schemas.microsoft.com/office/drawing/2014/main" id="{3ED56EF0-982C-D548-A014-62D3BEAAD98A}"/>
              </a:ext>
            </a:extLst>
          </p:cNvPr>
          <p:cNvSpPr/>
          <p:nvPr/>
        </p:nvSpPr>
        <p:spPr>
          <a:xfrm>
            <a:off x="371421" y="2346197"/>
            <a:ext cx="3083120" cy="516386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hueOff val="-158953"/>
                <a:satOff val="43350"/>
                <a:lumOff val="-1649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lang="en-US" dirty="0" err="1"/>
              <a:t>install.package</a:t>
            </a:r>
            <a:r>
              <a:rPr lang="en-US" dirty="0"/>
              <a:t>(”</a:t>
            </a:r>
            <a:r>
              <a:rPr lang="en-US" dirty="0" err="1"/>
              <a:t>shinyMobile</a:t>
            </a:r>
            <a:r>
              <a:rPr lang="en-US" dirty="0"/>
              <a:t>”)</a:t>
            </a:r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endParaRPr lang="en-US" dirty="0"/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lang="en-US" dirty="0"/>
              <a:t>Remotes::</a:t>
            </a:r>
            <a:r>
              <a:rPr lang="en-US" dirty="0" err="1"/>
              <a:t>install_github</a:t>
            </a:r>
            <a:r>
              <a:rPr lang="en-US" dirty="0"/>
              <a:t>(“</a:t>
            </a:r>
            <a:r>
              <a:rPr lang="en-US" dirty="0" err="1"/>
              <a:t>RinteRface</a:t>
            </a:r>
            <a:r>
              <a:rPr lang="en-US" dirty="0"/>
              <a:t>/</a:t>
            </a:r>
            <a:r>
              <a:rPr lang="en-US" dirty="0" err="1"/>
              <a:t>shinyMobile</a:t>
            </a:r>
            <a:r>
              <a:rPr lang="en-US" dirty="0"/>
              <a:t>”)</a:t>
            </a:r>
            <a:endParaRPr dirty="0"/>
          </a:p>
        </p:txBody>
      </p:sp>
      <p:sp>
        <p:nvSpPr>
          <p:cNvPr id="205" name="SHARE YOUR APP - in three ways:">
            <a:extLst>
              <a:ext uri="{FF2B5EF4-FFF2-40B4-BE49-F238E27FC236}">
                <a16:creationId xmlns:a16="http://schemas.microsoft.com/office/drawing/2014/main" id="{92B5D682-0AFF-784C-A053-65AEDD19E484}"/>
              </a:ext>
            </a:extLst>
          </p:cNvPr>
          <p:cNvSpPr txBox="1"/>
          <p:nvPr/>
        </p:nvSpPr>
        <p:spPr>
          <a:xfrm>
            <a:off x="9421687" y="1810328"/>
            <a:ext cx="1282627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SINGLE LAYOUT</a:t>
            </a:r>
            <a:endParaRPr b="0" dirty="0">
              <a:solidFill>
                <a:srgbClr val="FA4307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F8554-C933-0340-A6DD-E9488BCDF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899" y="2091842"/>
            <a:ext cx="1706880" cy="336296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0A9F1D-9584-1244-9760-AD98226DB4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452" y="2026386"/>
            <a:ext cx="1706880" cy="3362960"/>
          </a:xfrm>
          <a:prstGeom prst="rect">
            <a:avLst/>
          </a:prstGeom>
        </p:spPr>
      </p:pic>
      <p:sp>
        <p:nvSpPr>
          <p:cNvPr id="219" name="SHARE YOUR APP - in three ways:">
            <a:extLst>
              <a:ext uri="{FF2B5EF4-FFF2-40B4-BE49-F238E27FC236}">
                <a16:creationId xmlns:a16="http://schemas.microsoft.com/office/drawing/2014/main" id="{72843ED2-27D1-EB4D-ABA2-E27C4855E9BB}"/>
              </a:ext>
            </a:extLst>
          </p:cNvPr>
          <p:cNvSpPr txBox="1"/>
          <p:nvPr/>
        </p:nvSpPr>
        <p:spPr>
          <a:xfrm>
            <a:off x="4133024" y="1786156"/>
            <a:ext cx="1282627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TAB LAYOUT</a:t>
            </a:r>
            <a:endParaRPr b="0" dirty="0">
              <a:solidFill>
                <a:srgbClr val="FA4307"/>
              </a:solidFill>
            </a:endParaRPr>
          </a:p>
        </p:txBody>
      </p:sp>
      <p:sp>
        <p:nvSpPr>
          <p:cNvPr id="222" name="library(shiny)…">
            <a:extLst>
              <a:ext uri="{FF2B5EF4-FFF2-40B4-BE49-F238E27FC236}">
                <a16:creationId xmlns:a16="http://schemas.microsoft.com/office/drawing/2014/main" id="{2994260B-8519-D149-B722-6068A60568ED}"/>
              </a:ext>
            </a:extLst>
          </p:cNvPr>
          <p:cNvSpPr/>
          <p:nvPr/>
        </p:nvSpPr>
        <p:spPr>
          <a:xfrm>
            <a:off x="11390950" y="1891313"/>
            <a:ext cx="2234649" cy="3865128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hueOff val="-158953"/>
                <a:satOff val="43350"/>
                <a:lumOff val="-1649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lang="en-US" dirty="0"/>
              <a:t>library(shiny)</a:t>
            </a:r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lang="en-US" dirty="0"/>
              <a:t>Library(</a:t>
            </a:r>
            <a:r>
              <a:rPr lang="en-US" dirty="0" err="1"/>
              <a:t>shinyMobile</a:t>
            </a:r>
            <a:r>
              <a:rPr lang="en-US" dirty="0"/>
              <a:t>)</a:t>
            </a:r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53585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endParaRPr lang="en-US" dirty="0"/>
          </a:p>
          <a:p>
            <a:r>
              <a:rPr lang="en-US" sz="900" dirty="0" err="1"/>
              <a:t>ui</a:t>
            </a:r>
            <a:r>
              <a:rPr lang="en-US" sz="900" dirty="0"/>
              <a:t> </a:t>
            </a:r>
            <a:r>
              <a:rPr lang="en-US" sz="900" b="0" dirty="0"/>
              <a:t>&lt;-</a:t>
            </a:r>
            <a:r>
              <a:rPr lang="en-US" sz="900" dirty="0"/>
              <a:t>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f7Page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title = "My app",</a:t>
            </a:r>
          </a:p>
          <a:p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  f7SingleLayout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# navbar is mandatory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navbar =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f7Navbar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title = "Single Layout",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hairline = FALSE,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shadow = TRUE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),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# main content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...,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# toolbar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toolbar =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f7Toolbar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position = "bottom",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# toolbar content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…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)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)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endParaRPr lang="en-US" dirty="0"/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lang="en-US" dirty="0"/>
              <a:t>server &lt;- function(input, output){}</a:t>
            </a:r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endParaRPr lang="en-US" dirty="0"/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lang="en-US" dirty="0" err="1"/>
              <a:t>shinyApp</a:t>
            </a:r>
            <a:r>
              <a:rPr lang="en-US" dirty="0"/>
              <a:t>(</a:t>
            </a:r>
            <a:r>
              <a:rPr lang="en-US" dirty="0" err="1"/>
              <a:t>ui</a:t>
            </a:r>
            <a:r>
              <a:rPr lang="en-US" dirty="0"/>
              <a:t> = </a:t>
            </a:r>
            <a:r>
              <a:rPr lang="en-US" dirty="0" err="1"/>
              <a:t>ui</a:t>
            </a:r>
            <a:r>
              <a:rPr lang="en-US" dirty="0"/>
              <a:t>, server = server)</a:t>
            </a:r>
          </a:p>
        </p:txBody>
      </p: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DB545A96-7BE6-4341-8145-236BB491A6E4}"/>
              </a:ext>
            </a:extLst>
          </p:cNvPr>
          <p:cNvCxnSpPr>
            <a:cxnSpLocks/>
          </p:cNvCxnSpPr>
          <p:nvPr/>
        </p:nvCxnSpPr>
        <p:spPr>
          <a:xfrm flipH="1" flipV="1">
            <a:off x="10438132" y="2290940"/>
            <a:ext cx="1029604" cy="103965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E5C846F2-0032-C04A-B9F9-5EFC48E1304D}"/>
              </a:ext>
            </a:extLst>
          </p:cNvPr>
          <p:cNvCxnSpPr>
            <a:cxnSpLocks/>
          </p:cNvCxnSpPr>
          <p:nvPr/>
        </p:nvCxnSpPr>
        <p:spPr>
          <a:xfrm flipH="1">
            <a:off x="10524309" y="4477438"/>
            <a:ext cx="992975" cy="70089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E83EE774-2241-714E-AB98-C43C86530BDF}"/>
              </a:ext>
            </a:extLst>
          </p:cNvPr>
          <p:cNvCxnSpPr>
            <a:cxnSpLocks/>
          </p:cNvCxnSpPr>
          <p:nvPr/>
        </p:nvCxnSpPr>
        <p:spPr>
          <a:xfrm flipH="1">
            <a:off x="10476952" y="4083122"/>
            <a:ext cx="984500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6" name="library(shiny)…">
            <a:extLst>
              <a:ext uri="{FF2B5EF4-FFF2-40B4-BE49-F238E27FC236}">
                <a16:creationId xmlns:a16="http://schemas.microsoft.com/office/drawing/2014/main" id="{F0A3B5F5-4A22-EA4E-B234-5E64E200A1A6}"/>
              </a:ext>
            </a:extLst>
          </p:cNvPr>
          <p:cNvSpPr/>
          <p:nvPr/>
        </p:nvSpPr>
        <p:spPr>
          <a:xfrm>
            <a:off x="5742176" y="1720896"/>
            <a:ext cx="3119033" cy="5861585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hueOff val="-158953"/>
                <a:satOff val="43350"/>
                <a:lumOff val="-1649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library(shiny)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library(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endParaRPr lang="en-US" sz="900" b="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shiny::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shinyApp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ui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=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f7Page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title = "Tab Layout",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f7TabLayout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# panels are not mandatory. These are similar to sidebars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panels =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tagList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f7Panel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(side = "left", theme = "light", effect = "cover", ...),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f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7Panel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(side = "right", theme = "dark", effect = "reveal", ...)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),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navbar =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 f7Navbar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title = "Tabs",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# enable both panels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left_panel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= TRUE,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right_panel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= TRUE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),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# f7Tabs is a special toolbar with included navigation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f7Tabs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animated = TRUE,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id = “tabs”,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f7Tab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 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tabName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= "Tab 1",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  icon = f7Icon("email"),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  active = TRUE,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  # Tab 1 content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  …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),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# Other tabs 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...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)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)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),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server = function(input, output) {}</a:t>
            </a:r>
          </a:p>
          <a:p>
            <a:r>
              <a:rPr lang="en-US" sz="900" b="0" dirty="0"/>
              <a:t>)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C3FCC7B-5EA9-4441-A999-CDB64D6BBEA0}"/>
              </a:ext>
            </a:extLst>
          </p:cNvPr>
          <p:cNvCxnSpPr>
            <a:cxnSpLocks/>
          </p:cNvCxnSpPr>
          <p:nvPr/>
        </p:nvCxnSpPr>
        <p:spPr>
          <a:xfrm flipH="1" flipV="1">
            <a:off x="5203977" y="2346199"/>
            <a:ext cx="686120" cy="107617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DD8DB887-CEA9-FC41-B976-DE8DBC0E22CD}"/>
              </a:ext>
            </a:extLst>
          </p:cNvPr>
          <p:cNvCxnSpPr>
            <a:cxnSpLocks/>
          </p:cNvCxnSpPr>
          <p:nvPr/>
        </p:nvCxnSpPr>
        <p:spPr>
          <a:xfrm flipH="1" flipV="1">
            <a:off x="4631343" y="2302507"/>
            <a:ext cx="1211183" cy="164140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3110AEA5-FEDD-624A-BE3C-62E49D007AAA}"/>
              </a:ext>
            </a:extLst>
          </p:cNvPr>
          <p:cNvCxnSpPr>
            <a:cxnSpLocks/>
          </p:cNvCxnSpPr>
          <p:nvPr/>
        </p:nvCxnSpPr>
        <p:spPr>
          <a:xfrm flipH="1" flipV="1">
            <a:off x="4774337" y="5074591"/>
            <a:ext cx="693839" cy="82771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Left Brace 26">
            <a:extLst>
              <a:ext uri="{FF2B5EF4-FFF2-40B4-BE49-F238E27FC236}">
                <a16:creationId xmlns:a16="http://schemas.microsoft.com/office/drawing/2014/main" id="{8C673372-044D-3149-BBFB-DE48F5CD6038}"/>
              </a:ext>
            </a:extLst>
          </p:cNvPr>
          <p:cNvSpPr/>
          <p:nvPr/>
        </p:nvSpPr>
        <p:spPr>
          <a:xfrm>
            <a:off x="5510394" y="5003294"/>
            <a:ext cx="332132" cy="1847790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60" name="Line">
            <a:extLst>
              <a:ext uri="{FF2B5EF4-FFF2-40B4-BE49-F238E27FC236}">
                <a16:creationId xmlns:a16="http://schemas.microsoft.com/office/drawing/2014/main" id="{D1EAA3EA-3FF1-5D4F-8C16-A281F3FE4A03}"/>
              </a:ext>
            </a:extLst>
          </p:cNvPr>
          <p:cNvSpPr/>
          <p:nvPr/>
        </p:nvSpPr>
        <p:spPr>
          <a:xfrm>
            <a:off x="9001483" y="1537690"/>
            <a:ext cx="14208" cy="6263320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1" name="Begin writing a new app with this template. Preview the app by running the code at the R command line.">
            <a:extLst>
              <a:ext uri="{FF2B5EF4-FFF2-40B4-BE49-F238E27FC236}">
                <a16:creationId xmlns:a16="http://schemas.microsoft.com/office/drawing/2014/main" id="{BF078850-ED50-324A-9C7E-9B344FDB32F2}"/>
              </a:ext>
            </a:extLst>
          </p:cNvPr>
          <p:cNvSpPr txBox="1"/>
          <p:nvPr/>
        </p:nvSpPr>
        <p:spPr>
          <a:xfrm>
            <a:off x="3791692" y="5828665"/>
            <a:ext cx="1755345" cy="14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lvl1pPr>
          </a:lstStyle>
          <a:p>
            <a:r>
              <a:rPr lang="en-US" b="1" dirty="0"/>
              <a:t>f7TabLayout </a:t>
            </a:r>
            <a:r>
              <a:rPr lang="en-US" dirty="0"/>
              <a:t>is probably the most versatile template since it adapts to many situations.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By specifying an id to 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f7Tabs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, you may recover the currently selected tab in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input$id</a:t>
            </a:r>
            <a:endParaRPr dirty="0"/>
          </a:p>
        </p:txBody>
      </p:sp>
      <p:sp>
        <p:nvSpPr>
          <p:cNvPr id="262" name="Begin writing a new app with this template. Preview the app by running the code at the R command line.">
            <a:extLst>
              <a:ext uri="{FF2B5EF4-FFF2-40B4-BE49-F238E27FC236}">
                <a16:creationId xmlns:a16="http://schemas.microsoft.com/office/drawing/2014/main" id="{0752D8AC-B49F-C840-9B00-CE3808EE10AF}"/>
              </a:ext>
            </a:extLst>
          </p:cNvPr>
          <p:cNvSpPr txBox="1"/>
          <p:nvPr/>
        </p:nvSpPr>
        <p:spPr>
          <a:xfrm>
            <a:off x="9153937" y="5973345"/>
            <a:ext cx="3135956" cy="442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lvl1pPr>
          </a:lstStyle>
          <a:p>
            <a:r>
              <a:rPr lang="en-US" b="1" dirty="0"/>
              <a:t>f7SingleLayout </a:t>
            </a:r>
            <a:r>
              <a:rPr lang="en-US" dirty="0"/>
              <a:t>is well suited for simple prototype apps, with only one view.</a:t>
            </a:r>
            <a:endParaRPr dirty="0"/>
          </a:p>
        </p:txBody>
      </p:sp>
      <p:sp>
        <p:nvSpPr>
          <p:cNvPr id="263" name="Line">
            <a:extLst>
              <a:ext uri="{FF2B5EF4-FFF2-40B4-BE49-F238E27FC236}">
                <a16:creationId xmlns:a16="http://schemas.microsoft.com/office/drawing/2014/main" id="{16B15536-2010-BF4F-BA4F-8BA313E12595}"/>
              </a:ext>
            </a:extLst>
          </p:cNvPr>
          <p:cNvSpPr/>
          <p:nvPr/>
        </p:nvSpPr>
        <p:spPr>
          <a:xfrm flipH="1" flipV="1">
            <a:off x="3712831" y="7826643"/>
            <a:ext cx="5302860" cy="12805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5" name="SHARE YOUR APP - in three ways:">
            <a:extLst>
              <a:ext uri="{FF2B5EF4-FFF2-40B4-BE49-F238E27FC236}">
                <a16:creationId xmlns:a16="http://schemas.microsoft.com/office/drawing/2014/main" id="{8CB20B5B-C382-8E45-BBA6-EB894794C34A}"/>
              </a:ext>
            </a:extLst>
          </p:cNvPr>
          <p:cNvSpPr txBox="1"/>
          <p:nvPr/>
        </p:nvSpPr>
        <p:spPr>
          <a:xfrm>
            <a:off x="4546227" y="7945178"/>
            <a:ext cx="237499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COMMON LAYOUT ELEMENTS</a:t>
            </a:r>
            <a:endParaRPr b="0" dirty="0">
              <a:solidFill>
                <a:srgbClr val="FA4307"/>
              </a:solidFill>
            </a:endParaRPr>
          </a:p>
        </p:txBody>
      </p:sp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F973A-2BCD-9A41-91FD-254CD3D2935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"/>
          <a:stretch/>
        </p:blipFill>
        <p:spPr>
          <a:xfrm>
            <a:off x="3778003" y="8501740"/>
            <a:ext cx="3464782" cy="1173480"/>
          </a:xfrm>
          <a:prstGeom prst="rect">
            <a:avLst/>
          </a:prstGeom>
        </p:spPr>
      </p:pic>
      <p:sp>
        <p:nvSpPr>
          <p:cNvPr id="266" name="Line">
            <a:extLst>
              <a:ext uri="{FF2B5EF4-FFF2-40B4-BE49-F238E27FC236}">
                <a16:creationId xmlns:a16="http://schemas.microsoft.com/office/drawing/2014/main" id="{A7491224-9018-2645-AE3D-BBF1BD68598C}"/>
              </a:ext>
            </a:extLst>
          </p:cNvPr>
          <p:cNvSpPr/>
          <p:nvPr/>
        </p:nvSpPr>
        <p:spPr>
          <a:xfrm flipH="1" flipV="1">
            <a:off x="9021426" y="6553155"/>
            <a:ext cx="4589963" cy="13365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BC779517-F5A6-D748-B366-8B96D49F06DC}"/>
              </a:ext>
            </a:extLst>
          </p:cNvPr>
          <p:cNvCxnSpPr>
            <a:cxnSpLocks/>
          </p:cNvCxnSpPr>
          <p:nvPr/>
        </p:nvCxnSpPr>
        <p:spPr>
          <a:xfrm flipH="1">
            <a:off x="7108490" y="8589253"/>
            <a:ext cx="446407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009E7AF0-0448-EE43-9BCE-86A1DC66EB19}"/>
              </a:ext>
            </a:extLst>
          </p:cNvPr>
          <p:cNvCxnSpPr>
            <a:cxnSpLocks/>
          </p:cNvCxnSpPr>
          <p:nvPr/>
        </p:nvCxnSpPr>
        <p:spPr>
          <a:xfrm flipH="1">
            <a:off x="7108490" y="9167177"/>
            <a:ext cx="43684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DCA39A90-5B37-8E47-BFC0-755732B37DB9}"/>
              </a:ext>
            </a:extLst>
          </p:cNvPr>
          <p:cNvCxnSpPr>
            <a:cxnSpLocks/>
          </p:cNvCxnSpPr>
          <p:nvPr/>
        </p:nvCxnSpPr>
        <p:spPr>
          <a:xfrm flipH="1">
            <a:off x="7133925" y="9544365"/>
            <a:ext cx="40321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0" name="Line">
            <a:extLst>
              <a:ext uri="{FF2B5EF4-FFF2-40B4-BE49-F238E27FC236}">
                <a16:creationId xmlns:a16="http://schemas.microsoft.com/office/drawing/2014/main" id="{CE839B6D-E3F4-1F46-8003-8996F0987C78}"/>
              </a:ext>
            </a:extLst>
          </p:cNvPr>
          <p:cNvSpPr/>
          <p:nvPr/>
        </p:nvSpPr>
        <p:spPr>
          <a:xfrm flipH="1">
            <a:off x="3804804" y="8882787"/>
            <a:ext cx="3437981" cy="10348"/>
          </a:xfrm>
          <a:prstGeom prst="line">
            <a:avLst/>
          </a:prstGeom>
          <a:ln w="15875">
            <a:solidFill>
              <a:srgbClr val="FF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1" name="Line">
            <a:extLst>
              <a:ext uri="{FF2B5EF4-FFF2-40B4-BE49-F238E27FC236}">
                <a16:creationId xmlns:a16="http://schemas.microsoft.com/office/drawing/2014/main" id="{85299DEA-3599-664D-A3F2-8C1E2B465138}"/>
              </a:ext>
            </a:extLst>
          </p:cNvPr>
          <p:cNvSpPr/>
          <p:nvPr/>
        </p:nvSpPr>
        <p:spPr>
          <a:xfrm flipH="1">
            <a:off x="3791403" y="9253103"/>
            <a:ext cx="3437981" cy="10348"/>
          </a:xfrm>
          <a:prstGeom prst="line">
            <a:avLst/>
          </a:prstGeom>
          <a:ln w="15875">
            <a:solidFill>
              <a:srgbClr val="FF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65A4C5-3989-5948-AD8E-ED95BDF5EFFA}"/>
              </a:ext>
            </a:extLst>
          </p:cNvPr>
          <p:cNvSpPr/>
          <p:nvPr/>
        </p:nvSpPr>
        <p:spPr>
          <a:xfrm>
            <a:off x="7536055" y="9416142"/>
            <a:ext cx="10102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f7SubNavbar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(...)</a:t>
            </a: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8E5FFC33-F73B-8542-B887-AC700327C491}"/>
              </a:ext>
            </a:extLst>
          </p:cNvPr>
          <p:cNvSpPr/>
          <p:nvPr/>
        </p:nvSpPr>
        <p:spPr>
          <a:xfrm>
            <a:off x="7536055" y="9010958"/>
            <a:ext cx="8146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f7Navbar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(...)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79A1BF-04BB-A44D-88D2-8C1F5D035ACE}"/>
              </a:ext>
            </a:extLst>
          </p:cNvPr>
          <p:cNvSpPr/>
          <p:nvPr/>
        </p:nvSpPr>
        <p:spPr>
          <a:xfrm>
            <a:off x="7536055" y="8176320"/>
            <a:ext cx="14287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f7Appbar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(...,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left_panel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= FALSE,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right_panel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= FALSE, maximizable = FALSE)</a:t>
            </a:r>
          </a:p>
        </p:txBody>
      </p:sp>
      <p:sp>
        <p:nvSpPr>
          <p:cNvPr id="273" name="Begin writing a new app with this template. Preview the app by running the code at the R command line.">
            <a:extLst>
              <a:ext uri="{FF2B5EF4-FFF2-40B4-BE49-F238E27FC236}">
                <a16:creationId xmlns:a16="http://schemas.microsoft.com/office/drawing/2014/main" id="{CD6D0D93-130D-C74C-9DC0-6F1E91BF07F2}"/>
              </a:ext>
            </a:extLst>
          </p:cNvPr>
          <p:cNvSpPr txBox="1"/>
          <p:nvPr/>
        </p:nvSpPr>
        <p:spPr>
          <a:xfrm>
            <a:off x="3785406" y="9852186"/>
            <a:ext cx="3655918" cy="442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lvl1pPr>
          </a:lstStyle>
          <a:p>
            <a:r>
              <a:rPr lang="en-US" b="1" dirty="0"/>
              <a:t>f7TabLayout </a:t>
            </a:r>
            <a:r>
              <a:rPr lang="en-US" dirty="0"/>
              <a:t>and</a:t>
            </a:r>
            <a:r>
              <a:rPr lang="en-US" b="1" dirty="0"/>
              <a:t> f7SingleLayout </a:t>
            </a:r>
            <a:r>
              <a:rPr lang="en-US" dirty="0"/>
              <a:t>have an extra slot for an </a:t>
            </a:r>
            <a:r>
              <a:rPr lang="en-US" dirty="0" err="1"/>
              <a:t>appbar</a:t>
            </a:r>
            <a:r>
              <a:rPr lang="en-US" dirty="0"/>
              <a:t>. </a:t>
            </a:r>
            <a:r>
              <a:rPr lang="en-US" b="1" dirty="0"/>
              <a:t>f7Appbar</a:t>
            </a:r>
            <a:r>
              <a:rPr lang="en-US" dirty="0"/>
              <a:t> is an extra navigation bar!</a:t>
            </a:r>
            <a:endParaRPr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F0212B6-9693-C84B-9AAD-A0D91FE524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441" y="6925690"/>
            <a:ext cx="1973580" cy="282702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8E9C4A73-3FC8-0B49-9D61-14F954596D3B}"/>
              </a:ext>
            </a:extLst>
          </p:cNvPr>
          <p:cNvSpPr/>
          <p:nvPr/>
        </p:nvSpPr>
        <p:spPr>
          <a:xfrm>
            <a:off x="11234794" y="6907890"/>
            <a:ext cx="2193536" cy="1544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f7Panel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...,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title = NULL,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side = c("left", "right"),       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theme = c("dark", "light"),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effect = c("reveal", "cover"),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resizable = FALSE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7" name="Begin writing a new app with this template. Preview the app by running the code at the R command line.">
            <a:extLst>
              <a:ext uri="{FF2B5EF4-FFF2-40B4-BE49-F238E27FC236}">
                <a16:creationId xmlns:a16="http://schemas.microsoft.com/office/drawing/2014/main" id="{BBC20165-620C-FD4B-B957-DDA434869C46}"/>
              </a:ext>
            </a:extLst>
          </p:cNvPr>
          <p:cNvSpPr txBox="1"/>
          <p:nvPr/>
        </p:nvSpPr>
        <p:spPr>
          <a:xfrm>
            <a:off x="11273959" y="9378641"/>
            <a:ext cx="2334788" cy="941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When used in a </a:t>
            </a:r>
            <a:r>
              <a:rPr lang="en-US" b="1" dirty="0"/>
              <a:t>split layout</a:t>
            </a:r>
            <a:r>
              <a:rPr lang="en-US" dirty="0"/>
              <a:t> context, input$&lt;</a:t>
            </a:r>
            <a:r>
              <a:rPr lang="en-US" dirty="0" err="1"/>
              <a:t>inputId</a:t>
            </a:r>
            <a:r>
              <a:rPr lang="en-US" dirty="0"/>
              <a:t>&gt; returns the currently select panel item. These items may be passed in the …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3387EB-4200-E740-B212-DADDC4D90F21}"/>
              </a:ext>
            </a:extLst>
          </p:cNvPr>
          <p:cNvSpPr/>
          <p:nvPr/>
        </p:nvSpPr>
        <p:spPr>
          <a:xfrm>
            <a:off x="11247972" y="8725603"/>
            <a:ext cx="157286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f7PanelMenu</a:t>
            </a:r>
            <a:r>
              <a:rPr lang="en-US" sz="900" b="0" dirty="0">
                <a:solidFill>
                  <a:srgbClr val="000000"/>
                </a:solidFill>
              </a:rPr>
              <a:t>(..., id = NULL)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FD798C-1501-0149-BC12-C9A9ECA65D69}"/>
              </a:ext>
            </a:extLst>
          </p:cNvPr>
          <p:cNvSpPr/>
          <p:nvPr/>
        </p:nvSpPr>
        <p:spPr>
          <a:xfrm>
            <a:off x="11247972" y="8954364"/>
            <a:ext cx="2097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f7PanelItem</a:t>
            </a:r>
            <a:r>
              <a:rPr lang="en-US" sz="900" b="0" dirty="0">
                <a:solidFill>
                  <a:srgbClr val="000000"/>
                </a:solidFill>
              </a:rPr>
              <a:t>(title, </a:t>
            </a:r>
            <a:r>
              <a:rPr lang="en-US" sz="900" b="0" dirty="0" err="1">
                <a:solidFill>
                  <a:srgbClr val="000000"/>
                </a:solidFill>
              </a:rPr>
              <a:t>tabName</a:t>
            </a:r>
            <a:r>
              <a:rPr lang="en-US" sz="900" b="0" dirty="0">
                <a:solidFill>
                  <a:srgbClr val="000000"/>
                </a:solidFill>
              </a:rPr>
              <a:t>, icon = NULL, active = FALSE)</a:t>
            </a:r>
          </a:p>
        </p:txBody>
      </p:sp>
      <p:sp>
        <p:nvSpPr>
          <p:cNvPr id="73" name="SHARE YOUR APP - in three ways:">
            <a:extLst>
              <a:ext uri="{FF2B5EF4-FFF2-40B4-BE49-F238E27FC236}">
                <a16:creationId xmlns:a16="http://schemas.microsoft.com/office/drawing/2014/main" id="{468AF7E8-26C3-824F-B729-9CB276943E6E}"/>
              </a:ext>
            </a:extLst>
          </p:cNvPr>
          <p:cNvSpPr txBox="1"/>
          <p:nvPr/>
        </p:nvSpPr>
        <p:spPr>
          <a:xfrm>
            <a:off x="11327332" y="8468281"/>
            <a:ext cx="178499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ONLY FOR SPLIT LAYOUT</a:t>
            </a:r>
            <a:endParaRPr b="0" dirty="0">
              <a:solidFill>
                <a:srgbClr val="FA4307"/>
              </a:solidFill>
            </a:endParaRPr>
          </a:p>
        </p:txBody>
      </p:sp>
      <p:pic>
        <p:nvPicPr>
          <p:cNvPr id="74" name="Graphique 6">
            <a:extLst>
              <a:ext uri="{FF2B5EF4-FFF2-40B4-BE49-F238E27FC236}">
                <a16:creationId xmlns:a16="http://schemas.microsoft.com/office/drawing/2014/main" id="{073C3820-D055-BC41-AEC4-C52DC817AAD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45972"/>
          <a:stretch/>
        </p:blipFill>
        <p:spPr>
          <a:xfrm>
            <a:off x="220034" y="9842213"/>
            <a:ext cx="2442742" cy="762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8DD772B-9BE7-3049-BFD2-88AD302802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72029" y="-11477"/>
            <a:ext cx="1399540" cy="1623060"/>
          </a:xfrm>
          <a:prstGeom prst="rect">
            <a:avLst/>
          </a:prstGeom>
        </p:spPr>
      </p:pic>
      <p:sp>
        <p:nvSpPr>
          <p:cNvPr id="77" name="RStudio® is a trademark of RStudio, Inc.  •  CC BY SA Your Name •  your@email.com  •  844-448-1212 • your.website.com •  Learn more at webpage or vignette   •  package version  0.5.0 •  Updated: 2017-01">
            <a:extLst>
              <a:ext uri="{FF2B5EF4-FFF2-40B4-BE49-F238E27FC236}">
                <a16:creationId xmlns:a16="http://schemas.microsoft.com/office/drawing/2014/main" id="{FD83CC7A-302F-1044-BFD9-FEF83FE83E05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lang="en-US" dirty="0" err="1"/>
              <a:t>RinteRface</a:t>
            </a:r>
            <a:r>
              <a:rPr lang="en-US" dirty="0"/>
              <a:t>-https://</a:t>
            </a:r>
            <a:r>
              <a:rPr lang="en-US" dirty="0" err="1"/>
              <a:t>rinterface.com</a:t>
            </a:r>
            <a:r>
              <a:rPr lang="en-US" dirty="0"/>
              <a:t> </a:t>
            </a:r>
            <a:r>
              <a:rPr dirty="0"/>
              <a:t> •  </a:t>
            </a:r>
            <a:r>
              <a:rPr lang="fr-FR" dirty="0"/>
              <a:t>David Granjon</a:t>
            </a:r>
            <a:r>
              <a:rPr dirty="0"/>
              <a:t> •  </a:t>
            </a:r>
            <a:r>
              <a:rPr lang="fr-FR" dirty="0" err="1"/>
              <a:t>dgranjon</a:t>
            </a:r>
            <a:r>
              <a:rPr dirty="0">
                <a:hlinkClick r:id="rId14"/>
              </a:rPr>
              <a:t>@</a:t>
            </a:r>
            <a:r>
              <a:rPr lang="fr-FR" dirty="0">
                <a:hlinkClick r:id="rId14"/>
              </a:rPr>
              <a:t>ymail</a:t>
            </a:r>
            <a:r>
              <a:rPr dirty="0">
                <a:hlinkClick r:id="rId14"/>
              </a:rPr>
              <a:t>.com</a:t>
            </a:r>
            <a:r>
              <a:rPr dirty="0"/>
              <a:t>  • </a:t>
            </a:r>
            <a:r>
              <a:rPr lang="fr-FR" dirty="0">
                <a:hlinkClick r:id="rId15"/>
              </a:rPr>
              <a:t>https://divadnojnarg.github.io</a:t>
            </a:r>
            <a:r>
              <a:rPr lang="fr-FR" dirty="0"/>
              <a:t> </a:t>
            </a:r>
            <a:r>
              <a:rPr dirty="0"/>
              <a:t>•  Learn more at </a:t>
            </a:r>
            <a:r>
              <a:rPr lang="fr-FR" dirty="0">
                <a:hlinkClick r:id="rId16"/>
              </a:rPr>
              <a:t>https://rinterface.github.io/shinyMobile/</a:t>
            </a:r>
            <a:r>
              <a:rPr lang="fr-FR" dirty="0"/>
              <a:t> </a:t>
            </a:r>
            <a:r>
              <a:rPr dirty="0"/>
              <a:t>•  package version  0.</a:t>
            </a:r>
            <a:r>
              <a:rPr lang="fr-FR" dirty="0"/>
              <a:t>2</a:t>
            </a:r>
            <a:r>
              <a:rPr dirty="0"/>
              <a:t>.</a:t>
            </a:r>
            <a:r>
              <a:rPr lang="fr-FR" dirty="0"/>
              <a:t>0 </a:t>
            </a:r>
            <a:r>
              <a:rPr dirty="0"/>
              <a:t>•  Updated: 201</a:t>
            </a:r>
            <a:r>
              <a:rPr lang="fr-FR" dirty="0"/>
              <a:t>9</a:t>
            </a:r>
            <a:r>
              <a:rPr dirty="0"/>
              <a:t>-</a:t>
            </a:r>
            <a:r>
              <a:rPr lang="en-US" dirty="0"/>
              <a:t>12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">
            <a:extLst>
              <a:ext uri="{FF2B5EF4-FFF2-40B4-BE49-F238E27FC236}">
                <a16:creationId xmlns:a16="http://schemas.microsoft.com/office/drawing/2014/main" id="{7217A047-E41C-D246-AE3C-26A97DD8AD2B}"/>
              </a:ext>
            </a:extLst>
          </p:cNvPr>
          <p:cNvGrpSpPr/>
          <p:nvPr/>
        </p:nvGrpSpPr>
        <p:grpSpPr>
          <a:xfrm>
            <a:off x="8377087" y="-1013161"/>
            <a:ext cx="6164293" cy="3553106"/>
            <a:chOff x="-6400" y="51032"/>
            <a:chExt cx="6164292" cy="3553105"/>
          </a:xfrm>
        </p:grpSpPr>
        <p:grpSp>
          <p:nvGrpSpPr>
            <p:cNvPr id="118" name="Group">
              <a:extLst>
                <a:ext uri="{FF2B5EF4-FFF2-40B4-BE49-F238E27FC236}">
                  <a16:creationId xmlns:a16="http://schemas.microsoft.com/office/drawing/2014/main" id="{342AACE7-16AB-8D4A-815B-22520972C1B8}"/>
                </a:ext>
              </a:extLst>
            </p:cNvPr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120" name="Triangle">
                <a:extLst>
                  <a:ext uri="{FF2B5EF4-FFF2-40B4-BE49-F238E27FC236}">
                    <a16:creationId xmlns:a16="http://schemas.microsoft.com/office/drawing/2014/main" id="{D7DDC946-C92E-874E-8101-3E007974691E}"/>
                  </a:ext>
                </a:extLst>
              </p:cNvPr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DA1212"/>
              </a:solidFill>
              <a:ln w="3175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2" name="Circle">
                <a:extLst>
                  <a:ext uri="{FF2B5EF4-FFF2-40B4-BE49-F238E27FC236}">
                    <a16:creationId xmlns:a16="http://schemas.microsoft.com/office/drawing/2014/main" id="{D6FF4854-F9BB-0343-B720-81D04C444E82}"/>
                  </a:ext>
                </a:extLst>
              </p:cNvPr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4" name="Circle">
                <a:extLst>
                  <a:ext uri="{FF2B5EF4-FFF2-40B4-BE49-F238E27FC236}">
                    <a16:creationId xmlns:a16="http://schemas.microsoft.com/office/drawing/2014/main" id="{1D5A56B0-FF61-9346-8FC0-4B35AD466CC2}"/>
                  </a:ext>
                </a:extLst>
              </p:cNvPr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chemeClr val="accent5">
                  <a:lumMod val="75000"/>
                  <a:alpha val="5045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6" name="Triangle">
                <a:extLst>
                  <a:ext uri="{FF2B5EF4-FFF2-40B4-BE49-F238E27FC236}">
                    <a16:creationId xmlns:a16="http://schemas.microsoft.com/office/drawing/2014/main" id="{B33DA488-0FB0-444C-BD6B-433516F70173}"/>
                  </a:ext>
                </a:extLst>
              </p:cNvPr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7" name="Triangle">
                <a:extLst>
                  <a:ext uri="{FF2B5EF4-FFF2-40B4-BE49-F238E27FC236}">
                    <a16:creationId xmlns:a16="http://schemas.microsoft.com/office/drawing/2014/main" id="{F3F56AED-96CF-944F-AB8D-40AEF4C92490}"/>
                  </a:ext>
                </a:extLst>
              </p:cNvPr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8" name="Circle">
                <a:extLst>
                  <a:ext uri="{FF2B5EF4-FFF2-40B4-BE49-F238E27FC236}">
                    <a16:creationId xmlns:a16="http://schemas.microsoft.com/office/drawing/2014/main" id="{AA7B2BB7-CE84-7E46-8285-E6C8E78CA146}"/>
                  </a:ext>
                </a:extLst>
              </p:cNvPr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9" name="Circle">
                <a:extLst>
                  <a:ext uri="{FF2B5EF4-FFF2-40B4-BE49-F238E27FC236}">
                    <a16:creationId xmlns:a16="http://schemas.microsoft.com/office/drawing/2014/main" id="{9B6D3D47-AB64-5047-AC13-DC5595B170B4}"/>
                  </a:ext>
                </a:extLst>
              </p:cNvPr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" name="Triangle">
                <a:extLst>
                  <a:ext uri="{FF2B5EF4-FFF2-40B4-BE49-F238E27FC236}">
                    <a16:creationId xmlns:a16="http://schemas.microsoft.com/office/drawing/2014/main" id="{6AA38CEE-6D47-F843-B199-5CD5ED49A971}"/>
                  </a:ext>
                </a:extLst>
              </p:cNvPr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3" name="Circle">
                <a:extLst>
                  <a:ext uri="{FF2B5EF4-FFF2-40B4-BE49-F238E27FC236}">
                    <a16:creationId xmlns:a16="http://schemas.microsoft.com/office/drawing/2014/main" id="{B63AB448-574B-F644-90BF-045DEDC06E0A}"/>
                  </a:ext>
                </a:extLst>
              </p:cNvPr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4" name="Triangle">
                <a:extLst>
                  <a:ext uri="{FF2B5EF4-FFF2-40B4-BE49-F238E27FC236}">
                    <a16:creationId xmlns:a16="http://schemas.microsoft.com/office/drawing/2014/main" id="{44F82D90-76C9-D449-8345-08ED2A2B216D}"/>
                  </a:ext>
                </a:extLst>
              </p:cNvPr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5" name="Circle">
                <a:extLst>
                  <a:ext uri="{FF2B5EF4-FFF2-40B4-BE49-F238E27FC236}">
                    <a16:creationId xmlns:a16="http://schemas.microsoft.com/office/drawing/2014/main" id="{7CF652C8-D398-A848-9312-AE6CEA2C349E}"/>
                  </a:ext>
                </a:extLst>
              </p:cNvPr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8" name="Triangle">
                <a:extLst>
                  <a:ext uri="{FF2B5EF4-FFF2-40B4-BE49-F238E27FC236}">
                    <a16:creationId xmlns:a16="http://schemas.microsoft.com/office/drawing/2014/main" id="{72D88880-DE88-7E4C-957B-B265941595DD}"/>
                  </a:ext>
                </a:extLst>
              </p:cNvPr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9" name="Circle">
                <a:extLst>
                  <a:ext uri="{FF2B5EF4-FFF2-40B4-BE49-F238E27FC236}">
                    <a16:creationId xmlns:a16="http://schemas.microsoft.com/office/drawing/2014/main" id="{FD368B00-129E-5F4A-A9D8-C94506923AA5}"/>
                  </a:ext>
                </a:extLst>
              </p:cNvPr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" name="Triangle">
                <a:extLst>
                  <a:ext uri="{FF2B5EF4-FFF2-40B4-BE49-F238E27FC236}">
                    <a16:creationId xmlns:a16="http://schemas.microsoft.com/office/drawing/2014/main" id="{323B9ACA-C53A-2F42-B01B-4D334E508CFE}"/>
                  </a:ext>
                </a:extLst>
              </p:cNvPr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" name="Circle">
                <a:extLst>
                  <a:ext uri="{FF2B5EF4-FFF2-40B4-BE49-F238E27FC236}">
                    <a16:creationId xmlns:a16="http://schemas.microsoft.com/office/drawing/2014/main" id="{75A28797-6D26-7348-B76D-E03A81BA11A9}"/>
                  </a:ext>
                </a:extLst>
              </p:cNvPr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B732DE81-8DE9-E44D-BF82-D583B26726E1}"/>
                </a:ext>
              </a:extLst>
            </p:cNvPr>
            <p:cNvSpPr/>
            <p:nvPr/>
          </p:nvSpPr>
          <p:spPr>
            <a:xfrm>
              <a:off x="-6400" y="1037215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4529" t="-7398" r="45470" b="10739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69" tIns="54569" rIns="54569" bIns="54569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 dirty="0"/>
            </a:p>
          </p:txBody>
        </p:sp>
      </p:grpSp>
      <p:sp>
        <p:nvSpPr>
          <p:cNvPr id="272" name="Line"/>
          <p:cNvSpPr/>
          <p:nvPr/>
        </p:nvSpPr>
        <p:spPr>
          <a:xfrm flipV="1">
            <a:off x="331905" y="391839"/>
            <a:ext cx="8838288" cy="20619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4" name="Line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02" name="Layouts"/>
          <p:cNvSpPr txBox="1"/>
          <p:nvPr/>
        </p:nvSpPr>
        <p:spPr>
          <a:xfrm>
            <a:off x="10556529" y="445415"/>
            <a:ext cx="2228174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UI Configuration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303" name="Line"/>
          <p:cNvSpPr/>
          <p:nvPr/>
        </p:nvSpPr>
        <p:spPr>
          <a:xfrm>
            <a:off x="10496508" y="412229"/>
            <a:ext cx="3034979" cy="8003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45" name="Picture 14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1DE33A-9E1B-3E4D-8F47-BCCA300BA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57" y="1384908"/>
            <a:ext cx="3460750" cy="5162550"/>
          </a:xfrm>
          <a:prstGeom prst="rect">
            <a:avLst/>
          </a:prstGeom>
        </p:spPr>
      </p:pic>
      <p:sp>
        <p:nvSpPr>
          <p:cNvPr id="146" name="SHARE YOUR APP - in three ways:">
            <a:extLst>
              <a:ext uri="{FF2B5EF4-FFF2-40B4-BE49-F238E27FC236}">
                <a16:creationId xmlns:a16="http://schemas.microsoft.com/office/drawing/2014/main" id="{11A43319-66B9-2741-A614-C6FD1CF561E6}"/>
              </a:ext>
            </a:extLst>
          </p:cNvPr>
          <p:cNvSpPr txBox="1"/>
          <p:nvPr/>
        </p:nvSpPr>
        <p:spPr>
          <a:xfrm>
            <a:off x="1500380" y="1069038"/>
            <a:ext cx="1282627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700" tIns="12700" rIns="12700" bIns="12700" anchor="ctr">
            <a:spAutoFit/>
          </a:bodyPr>
          <a:lstStyle/>
          <a:p>
            <a:pPr lvl="1" indent="0"/>
            <a:r>
              <a:rPr lang="en-US" dirty="0"/>
              <a:t>SPLIT LAYOUT</a:t>
            </a:r>
            <a:endParaRPr b="0" dirty="0"/>
          </a:p>
        </p:txBody>
      </p:sp>
      <p:sp>
        <p:nvSpPr>
          <p:cNvPr id="147" name="Building an App">
            <a:extLst>
              <a:ext uri="{FF2B5EF4-FFF2-40B4-BE49-F238E27FC236}">
                <a16:creationId xmlns:a16="http://schemas.microsoft.com/office/drawing/2014/main" id="{4C1E9947-9B30-8140-A23D-2AC711A5A2E2}"/>
              </a:ext>
            </a:extLst>
          </p:cNvPr>
          <p:cNvSpPr txBox="1"/>
          <p:nvPr/>
        </p:nvSpPr>
        <p:spPr>
          <a:xfrm>
            <a:off x="317404" y="458008"/>
            <a:ext cx="3351880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Layout Example: Split (2)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121" name="library(shiny)…">
            <a:extLst>
              <a:ext uri="{FF2B5EF4-FFF2-40B4-BE49-F238E27FC236}">
                <a16:creationId xmlns:a16="http://schemas.microsoft.com/office/drawing/2014/main" id="{C227ED43-5CF1-1840-929C-E1F90359E07F}"/>
              </a:ext>
            </a:extLst>
          </p:cNvPr>
          <p:cNvSpPr/>
          <p:nvPr/>
        </p:nvSpPr>
        <p:spPr>
          <a:xfrm>
            <a:off x="4617888" y="1159033"/>
            <a:ext cx="5221971" cy="5972611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hueOff val="-158953"/>
                <a:satOff val="43350"/>
                <a:lumOff val="-1649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library(shiny)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library(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endParaRPr lang="en-US" sz="900" b="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shiny::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shinyApp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ui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=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f7Page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title = ”Split Layout",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</a:t>
            </a:r>
            <a:r>
              <a:rPr lang="en-US" sz="900" dirty="0">
                <a:solidFill>
                  <a:srgbClr val="000000"/>
                </a:solidFill>
              </a:rPr>
              <a:t>f7SplitLayout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navbar = </a:t>
            </a:r>
            <a:r>
              <a:rPr lang="en-US" sz="900" dirty="0">
                <a:solidFill>
                  <a:srgbClr val="000000"/>
                </a:solidFill>
              </a:rPr>
              <a:t>f7Navbar</a:t>
            </a:r>
            <a:r>
              <a:rPr lang="en-US" sz="900" b="0" dirty="0">
                <a:solidFill>
                  <a:srgbClr val="000000"/>
                </a:solidFill>
              </a:rPr>
              <a:t>( title = "Split Layout", hairline = FALSE, shadow = TRUE ),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sidebar =  </a:t>
            </a:r>
            <a:r>
              <a:rPr lang="en-US" sz="900" dirty="0">
                <a:solidFill>
                  <a:srgbClr val="000000"/>
                </a:solidFill>
              </a:rPr>
              <a:t>f7Pane</a:t>
            </a:r>
            <a:r>
              <a:rPr lang="en-US" sz="900" b="0" dirty="0">
                <a:solidFill>
                  <a:srgbClr val="000000"/>
                </a:solidFill>
              </a:rPr>
              <a:t>l(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 = "sidebar",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title = "Sidebar",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side = "left",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theme = "light",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# menu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</a:t>
            </a:r>
            <a:r>
              <a:rPr lang="en-US" sz="900" dirty="0">
                <a:solidFill>
                  <a:srgbClr val="000000"/>
                </a:solidFill>
              </a:rPr>
              <a:t>f7PanelMenu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    id = "menu",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    </a:t>
            </a:r>
            <a:r>
              <a:rPr lang="en-US" sz="900" dirty="0">
                <a:solidFill>
                  <a:srgbClr val="000000"/>
                </a:solidFill>
              </a:rPr>
              <a:t>f7PanelItem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tabName</a:t>
            </a:r>
            <a:r>
              <a:rPr lang="en-US" sz="900" b="0" dirty="0">
                <a:solidFill>
                  <a:srgbClr val="000000"/>
                </a:solidFill>
              </a:rPr>
              <a:t> = "tab1", title = "Tab 1", icon = f7Icon("email"), active = TRUE), 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    # other items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),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effect = "reveal"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),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# main content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</a:t>
            </a:r>
            <a:r>
              <a:rPr lang="en-US" sz="900" dirty="0">
                <a:solidFill>
                  <a:srgbClr val="000000"/>
                </a:solidFill>
              </a:rPr>
              <a:t>f7Items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</a:t>
            </a:r>
            <a:r>
              <a:rPr lang="en-US" sz="900" dirty="0">
                <a:solidFill>
                  <a:srgbClr val="000000"/>
                </a:solidFill>
              </a:rPr>
              <a:t>f7Item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    </a:t>
            </a:r>
            <a:r>
              <a:rPr lang="en-US" sz="900" b="0" dirty="0" err="1">
                <a:solidFill>
                  <a:srgbClr val="000000"/>
                </a:solidFill>
              </a:rPr>
              <a:t>tabName</a:t>
            </a:r>
            <a:r>
              <a:rPr lang="en-US" sz="900" b="0" dirty="0">
                <a:solidFill>
                  <a:srgbClr val="000000"/>
                </a:solidFill>
              </a:rPr>
              <a:t> = "tab1",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    # tab content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),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# other items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),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toolbar = </a:t>
            </a:r>
            <a:r>
              <a:rPr lang="en-US" sz="900" dirty="0">
                <a:solidFill>
                  <a:srgbClr val="000000"/>
                </a:solidFill>
              </a:rPr>
              <a:t>f7Toolbar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position = "bottom",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f7Link(label = "Link 1", </a:t>
            </a:r>
            <a:r>
              <a:rPr lang="en-US" sz="900" b="0" dirty="0" err="1">
                <a:solidFill>
                  <a:srgbClr val="000000"/>
                </a:solidFill>
              </a:rPr>
              <a:t>src</a:t>
            </a:r>
            <a:r>
              <a:rPr lang="en-US" sz="900" b="0" dirty="0">
                <a:solidFill>
                  <a:srgbClr val="000000"/>
                </a:solidFill>
              </a:rPr>
              <a:t> = "https://</a:t>
            </a:r>
            <a:r>
              <a:rPr lang="en-US" sz="900" b="0" dirty="0" err="1">
                <a:solidFill>
                  <a:srgbClr val="000000"/>
                </a:solidFill>
              </a:rPr>
              <a:t>www.google.com</a:t>
            </a:r>
            <a:r>
              <a:rPr lang="en-US" sz="900" b="0" dirty="0">
                <a:solidFill>
                  <a:srgbClr val="000000"/>
                </a:solidFill>
              </a:rPr>
              <a:t>"),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f7Link(label = "Link 2", </a:t>
            </a:r>
            <a:r>
              <a:rPr lang="en-US" sz="900" b="0" dirty="0" err="1">
                <a:solidFill>
                  <a:srgbClr val="000000"/>
                </a:solidFill>
              </a:rPr>
              <a:t>src</a:t>
            </a:r>
            <a:r>
              <a:rPr lang="en-US" sz="900" b="0" dirty="0">
                <a:solidFill>
                  <a:srgbClr val="000000"/>
                </a:solidFill>
              </a:rPr>
              <a:t> = "https://</a:t>
            </a:r>
            <a:r>
              <a:rPr lang="en-US" sz="900" b="0" dirty="0" err="1">
                <a:solidFill>
                  <a:srgbClr val="000000"/>
                </a:solidFill>
              </a:rPr>
              <a:t>www.google.com</a:t>
            </a:r>
            <a:r>
              <a:rPr lang="en-US" sz="900" b="0" dirty="0">
                <a:solidFill>
                  <a:srgbClr val="000000"/>
                </a:solidFill>
              </a:rPr>
              <a:t>", external = TRUE)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),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),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server = function(input, output) {}</a:t>
            </a:r>
          </a:p>
          <a:p>
            <a:r>
              <a:rPr lang="en-US" sz="900" b="0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B86234-A9A5-A34A-BF40-5987E38E587A}"/>
              </a:ext>
            </a:extLst>
          </p:cNvPr>
          <p:cNvSpPr/>
          <p:nvPr/>
        </p:nvSpPr>
        <p:spPr>
          <a:xfrm>
            <a:off x="331905" y="6923024"/>
            <a:ext cx="33518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f7SplitLayout</a:t>
            </a:r>
            <a:r>
              <a:rPr lang="en-US" b="0" dirty="0"/>
              <a:t> 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is a tablet/desktop specific layout. By specifying an id to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f7PanelMenu, 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you may recover the currently selected tab in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input$id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. Importantly, each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f7PanelItem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tabName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must have a corresponding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f7Item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in the body content!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626B1B6-AB0E-5244-B07B-F114A48E29E4}"/>
              </a:ext>
            </a:extLst>
          </p:cNvPr>
          <p:cNvCxnSpPr>
            <a:cxnSpLocks/>
          </p:cNvCxnSpPr>
          <p:nvPr/>
        </p:nvCxnSpPr>
        <p:spPr>
          <a:xfrm flipH="1" flipV="1">
            <a:off x="2607635" y="2005788"/>
            <a:ext cx="2239758" cy="35150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C9DD5465-8A1C-4349-80AA-1B59C1C7C596}"/>
              </a:ext>
            </a:extLst>
          </p:cNvPr>
          <p:cNvCxnSpPr>
            <a:cxnSpLocks/>
          </p:cNvCxnSpPr>
          <p:nvPr/>
        </p:nvCxnSpPr>
        <p:spPr>
          <a:xfrm flipH="1">
            <a:off x="3055868" y="5929954"/>
            <a:ext cx="1775195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C471F1EF-C70E-6140-8BF8-A2C1B8331809}"/>
              </a:ext>
            </a:extLst>
          </p:cNvPr>
          <p:cNvCxnSpPr>
            <a:cxnSpLocks/>
          </p:cNvCxnSpPr>
          <p:nvPr/>
        </p:nvCxnSpPr>
        <p:spPr>
          <a:xfrm flipH="1" flipV="1">
            <a:off x="3353530" y="4070751"/>
            <a:ext cx="1094183" cy="113484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1" name="Left Brace 130">
            <a:extLst>
              <a:ext uri="{FF2B5EF4-FFF2-40B4-BE49-F238E27FC236}">
                <a16:creationId xmlns:a16="http://schemas.microsoft.com/office/drawing/2014/main" id="{081AE0A9-96D6-FB4C-BBB9-954BA054B795}"/>
              </a:ext>
            </a:extLst>
          </p:cNvPr>
          <p:cNvSpPr/>
          <p:nvPr/>
        </p:nvSpPr>
        <p:spPr>
          <a:xfrm>
            <a:off x="4538243" y="4728264"/>
            <a:ext cx="332132" cy="1095415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D7DF88-7D0D-854E-B601-69FB76C10962}"/>
              </a:ext>
            </a:extLst>
          </p:cNvPr>
          <p:cNvSpPr/>
          <p:nvPr/>
        </p:nvSpPr>
        <p:spPr>
          <a:xfrm>
            <a:off x="617239" y="2126462"/>
            <a:ext cx="87556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dirty="0">
                <a:solidFill>
                  <a:srgbClr val="000000"/>
                </a:solidFill>
              </a:rPr>
              <a:t> </a:t>
            </a:r>
            <a:r>
              <a:rPr lang="en-US" sz="900" dirty="0">
                <a:solidFill>
                  <a:srgbClr val="000000"/>
                </a:solidFill>
              </a:rPr>
              <a:t>f7PanelMenu</a:t>
            </a:r>
            <a:endParaRPr lang="en-US" sz="9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F8C294-34B4-7040-973F-5A056971F993}"/>
              </a:ext>
            </a:extLst>
          </p:cNvPr>
          <p:cNvSpPr/>
          <p:nvPr/>
        </p:nvSpPr>
        <p:spPr>
          <a:xfrm>
            <a:off x="635813" y="2331856"/>
            <a:ext cx="8130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f7PanelItem</a:t>
            </a:r>
            <a:endParaRPr lang="en-US" dirty="0"/>
          </a:p>
        </p:txBody>
      </p:sp>
      <p:sp>
        <p:nvSpPr>
          <p:cNvPr id="136" name="Left Brace 135">
            <a:extLst>
              <a:ext uri="{FF2B5EF4-FFF2-40B4-BE49-F238E27FC236}">
                <a16:creationId xmlns:a16="http://schemas.microsoft.com/office/drawing/2014/main" id="{D035B630-ECFA-1947-8971-9BF1CA029EF7}"/>
              </a:ext>
            </a:extLst>
          </p:cNvPr>
          <p:cNvSpPr/>
          <p:nvPr/>
        </p:nvSpPr>
        <p:spPr>
          <a:xfrm>
            <a:off x="4502480" y="2562688"/>
            <a:ext cx="332132" cy="2044842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EA7278C-5B8F-6449-8697-8F0F1D31274A}"/>
              </a:ext>
            </a:extLst>
          </p:cNvPr>
          <p:cNvCxnSpPr>
            <a:cxnSpLocks/>
          </p:cNvCxnSpPr>
          <p:nvPr/>
        </p:nvCxnSpPr>
        <p:spPr>
          <a:xfrm flipH="1">
            <a:off x="1492800" y="3565045"/>
            <a:ext cx="295491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8" name="A Shiny app is a web page (UI) connected to a computer running a live R session (Server)">
            <a:extLst>
              <a:ext uri="{FF2B5EF4-FFF2-40B4-BE49-F238E27FC236}">
                <a16:creationId xmlns:a16="http://schemas.microsoft.com/office/drawing/2014/main" id="{6E9CCB41-3F2C-9545-A6F5-E8561F454864}"/>
              </a:ext>
            </a:extLst>
          </p:cNvPr>
          <p:cNvSpPr txBox="1"/>
          <p:nvPr/>
        </p:nvSpPr>
        <p:spPr>
          <a:xfrm>
            <a:off x="10395531" y="1019888"/>
            <a:ext cx="3135956" cy="608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lang="en-US" dirty="0" err="1"/>
              <a:t>s</a:t>
            </a:r>
            <a:r>
              <a:rPr dirty="0" err="1"/>
              <a:t>hiny</a:t>
            </a:r>
            <a:r>
              <a:rPr lang="en-US" dirty="0" err="1"/>
              <a:t>Mobile</a:t>
            </a:r>
            <a:r>
              <a:rPr dirty="0"/>
              <a:t> </a:t>
            </a:r>
            <a:r>
              <a:rPr lang="en-US" dirty="0"/>
              <a:t>has a dedicated configuration function allowing to fine tune the behavior of layout components, the global theme and skin.</a:t>
            </a:r>
            <a:endParaRPr dirty="0"/>
          </a:p>
        </p:txBody>
      </p:sp>
      <p:sp>
        <p:nvSpPr>
          <p:cNvPr id="149" name="library(shiny)…">
            <a:extLst>
              <a:ext uri="{FF2B5EF4-FFF2-40B4-BE49-F238E27FC236}">
                <a16:creationId xmlns:a16="http://schemas.microsoft.com/office/drawing/2014/main" id="{1E59107C-9C14-D648-9B07-E072159983C9}"/>
              </a:ext>
            </a:extLst>
          </p:cNvPr>
          <p:cNvSpPr/>
          <p:nvPr/>
        </p:nvSpPr>
        <p:spPr>
          <a:xfrm>
            <a:off x="10447873" y="1784594"/>
            <a:ext cx="2989177" cy="2404704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hueOff val="-158953"/>
                <a:satOff val="43350"/>
                <a:lumOff val="-1649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r>
              <a:rPr lang="en-US" sz="900" dirty="0">
                <a:solidFill>
                  <a:srgbClr val="000000"/>
                </a:solidFill>
              </a:rPr>
              <a:t>f7Page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</a:t>
            </a:r>
            <a:r>
              <a:rPr lang="en-US" sz="900" b="0" dirty="0" err="1">
                <a:solidFill>
                  <a:srgbClr val="000000"/>
                </a:solidFill>
              </a:rPr>
              <a:t>init</a:t>
            </a:r>
            <a:r>
              <a:rPr lang="en-US" sz="900" b="0" dirty="0">
                <a:solidFill>
                  <a:srgbClr val="000000"/>
                </a:solidFill>
              </a:rPr>
              <a:t> = </a:t>
            </a:r>
            <a:r>
              <a:rPr lang="en-US" sz="900" dirty="0">
                <a:solidFill>
                  <a:srgbClr val="000000"/>
                </a:solidFill>
              </a:rPr>
              <a:t>f7Init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skin = c("</a:t>
            </a:r>
            <a:r>
              <a:rPr lang="en-US" sz="900" b="0" dirty="0" err="1">
                <a:solidFill>
                  <a:srgbClr val="000000"/>
                </a:solidFill>
              </a:rPr>
              <a:t>ios</a:t>
            </a:r>
            <a:r>
              <a:rPr lang="en-US" sz="900" b="0" dirty="0">
                <a:solidFill>
                  <a:srgbClr val="000000"/>
                </a:solidFill>
              </a:rPr>
              <a:t>", "md", "auto", "aurora"),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theme = c("dark", "light"),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filled = FALSE,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color = NULL,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</a:t>
            </a:r>
            <a:r>
              <a:rPr lang="en-US" sz="900" b="0" dirty="0" err="1">
                <a:solidFill>
                  <a:srgbClr val="000000"/>
                </a:solidFill>
              </a:rPr>
              <a:t>tapHold</a:t>
            </a:r>
            <a:r>
              <a:rPr lang="en-US" sz="900" b="0" dirty="0">
                <a:solidFill>
                  <a:srgbClr val="000000"/>
                </a:solidFill>
              </a:rPr>
              <a:t> = TRUE,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</a:t>
            </a:r>
            <a:r>
              <a:rPr lang="en-US" sz="900" b="0" dirty="0" err="1">
                <a:solidFill>
                  <a:srgbClr val="000000"/>
                </a:solidFill>
              </a:rPr>
              <a:t>iosTouchRipple</a:t>
            </a:r>
            <a:r>
              <a:rPr lang="en-US" sz="900" b="0" dirty="0">
                <a:solidFill>
                  <a:srgbClr val="000000"/>
                </a:solidFill>
              </a:rPr>
              <a:t> = FALSE,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</a:t>
            </a:r>
            <a:r>
              <a:rPr lang="en-US" sz="900" b="0" dirty="0" err="1">
                <a:solidFill>
                  <a:srgbClr val="000000"/>
                </a:solidFill>
              </a:rPr>
              <a:t>iosCenterTitle</a:t>
            </a:r>
            <a:r>
              <a:rPr lang="en-US" sz="900" b="0" dirty="0">
                <a:solidFill>
                  <a:srgbClr val="000000"/>
                </a:solidFill>
              </a:rPr>
              <a:t> = TRUE,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</a:t>
            </a:r>
            <a:r>
              <a:rPr lang="en-US" sz="900" b="0" dirty="0" err="1">
                <a:solidFill>
                  <a:srgbClr val="000000"/>
                </a:solidFill>
              </a:rPr>
              <a:t>iosTranslucentBars</a:t>
            </a:r>
            <a:r>
              <a:rPr lang="en-US" sz="900" b="0" dirty="0">
                <a:solidFill>
                  <a:srgbClr val="000000"/>
                </a:solidFill>
              </a:rPr>
              <a:t> = FALSE,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</a:t>
            </a:r>
            <a:r>
              <a:rPr lang="en-US" sz="900" b="0" dirty="0" err="1">
                <a:solidFill>
                  <a:srgbClr val="000000"/>
                </a:solidFill>
              </a:rPr>
              <a:t>hideNavOnPageScroll</a:t>
            </a:r>
            <a:r>
              <a:rPr lang="en-US" sz="900" b="0" dirty="0">
                <a:solidFill>
                  <a:srgbClr val="000000"/>
                </a:solidFill>
              </a:rPr>
              <a:t> = FALSE,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</a:t>
            </a:r>
            <a:r>
              <a:rPr lang="en-US" sz="900" b="0" dirty="0" err="1">
                <a:solidFill>
                  <a:srgbClr val="000000"/>
                </a:solidFill>
              </a:rPr>
              <a:t>hideTabsOnPageScroll</a:t>
            </a:r>
            <a:r>
              <a:rPr lang="en-US" sz="900" b="0" dirty="0">
                <a:solidFill>
                  <a:srgbClr val="000000"/>
                </a:solidFill>
              </a:rPr>
              <a:t> = FALSE</a:t>
            </a:r>
            <a:br>
              <a:rPr lang="en-US" sz="900" b="0" dirty="0">
                <a:solidFill>
                  <a:srgbClr val="000000"/>
                </a:solidFill>
              </a:rPr>
            </a:br>
            <a:r>
              <a:rPr lang="en-US" sz="900" b="0" dirty="0">
                <a:solidFill>
                  <a:srgbClr val="000000"/>
                </a:solidFill>
              </a:rPr>
              <a:t>       )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50" name="A Shiny app is a web page (UI) connected to a computer running a live R session (Server)">
            <a:extLst>
              <a:ext uri="{FF2B5EF4-FFF2-40B4-BE49-F238E27FC236}">
                <a16:creationId xmlns:a16="http://schemas.microsoft.com/office/drawing/2014/main" id="{4C4AC5F7-6AB8-A84B-8994-FA691422D4DB}"/>
              </a:ext>
            </a:extLst>
          </p:cNvPr>
          <p:cNvSpPr txBox="1"/>
          <p:nvPr/>
        </p:nvSpPr>
        <p:spPr>
          <a:xfrm>
            <a:off x="10395531" y="4323559"/>
            <a:ext cx="3135956" cy="941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lang="en-US" dirty="0"/>
              <a:t>The </a:t>
            </a:r>
            <a:r>
              <a:rPr lang="en-US" dirty="0" err="1"/>
              <a:t>tapHold</a:t>
            </a:r>
            <a:r>
              <a:rPr lang="en-US" dirty="0"/>
              <a:t> feature is unique to </a:t>
            </a:r>
            <a:r>
              <a:rPr lang="en-US" dirty="0" err="1"/>
              <a:t>shinyMobile</a:t>
            </a:r>
            <a:r>
              <a:rPr lang="en-US" dirty="0"/>
              <a:t>. A </a:t>
            </a:r>
            <a:r>
              <a:rPr lang="en-US" dirty="0" err="1"/>
              <a:t>tapHold</a:t>
            </a:r>
            <a:r>
              <a:rPr lang="en-US" dirty="0"/>
              <a:t> event corresponds to a long press on a button for instance. This allows to handle another kind of click, since on mobile, right click is not possible.</a:t>
            </a:r>
            <a:endParaRPr dirty="0"/>
          </a:p>
        </p:txBody>
      </p:sp>
      <p:sp>
        <p:nvSpPr>
          <p:cNvPr id="151" name="Line">
            <a:extLst>
              <a:ext uri="{FF2B5EF4-FFF2-40B4-BE49-F238E27FC236}">
                <a16:creationId xmlns:a16="http://schemas.microsoft.com/office/drawing/2014/main" id="{4D9F47A2-70CE-AA4F-BA08-EEA399230D73}"/>
              </a:ext>
            </a:extLst>
          </p:cNvPr>
          <p:cNvSpPr/>
          <p:nvPr/>
        </p:nvSpPr>
        <p:spPr>
          <a:xfrm flipV="1">
            <a:off x="346406" y="8018404"/>
            <a:ext cx="9484830" cy="193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5" name="Building an App">
            <a:extLst>
              <a:ext uri="{FF2B5EF4-FFF2-40B4-BE49-F238E27FC236}">
                <a16:creationId xmlns:a16="http://schemas.microsoft.com/office/drawing/2014/main" id="{A7FFA877-9E0F-0342-88F5-3F364C6E3C53}"/>
              </a:ext>
            </a:extLst>
          </p:cNvPr>
          <p:cNvSpPr txBox="1"/>
          <p:nvPr/>
        </p:nvSpPr>
        <p:spPr>
          <a:xfrm>
            <a:off x="10379603" y="5545147"/>
            <a:ext cx="1830629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Layout: block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AD8E9A-5841-8E4C-A04F-80A8EE54D2DC}"/>
              </a:ext>
            </a:extLst>
          </p:cNvPr>
          <p:cNvSpPr/>
          <p:nvPr/>
        </p:nvSpPr>
        <p:spPr>
          <a:xfrm>
            <a:off x="10367945" y="5948327"/>
            <a:ext cx="2970354" cy="375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f7Block</a:t>
            </a:r>
            <a:r>
              <a:rPr lang="en-US" sz="900" b="0" dirty="0">
                <a:solidFill>
                  <a:srgbClr val="000000"/>
                </a:solidFill>
              </a:rPr>
              <a:t>(..., hairlines = TRUE, strong = FALSE, inset = FALSE, tablet = FALSE)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B6357B-D8F5-3944-9608-9573211ED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987" y="7435330"/>
            <a:ext cx="2392680" cy="125476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B8B0C7C7-0679-0846-88E0-BFE816EF5ED8}"/>
              </a:ext>
            </a:extLst>
          </p:cNvPr>
          <p:cNvSpPr/>
          <p:nvPr/>
        </p:nvSpPr>
        <p:spPr>
          <a:xfrm>
            <a:off x="10369689" y="6368032"/>
            <a:ext cx="214199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f7BlockTitle</a:t>
            </a:r>
            <a:r>
              <a:rPr lang="en-US" sz="900" b="0" dirty="0">
                <a:solidFill>
                  <a:srgbClr val="000000"/>
                </a:solidFill>
              </a:rPr>
              <a:t>(title = NULL, size = NULL)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B63027-36BE-2747-8D9F-D8F84AA7862D}"/>
              </a:ext>
            </a:extLst>
          </p:cNvPr>
          <p:cNvSpPr/>
          <p:nvPr/>
        </p:nvSpPr>
        <p:spPr>
          <a:xfrm>
            <a:off x="10367945" y="6599221"/>
            <a:ext cx="16081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f7BlockHeader</a:t>
            </a:r>
            <a:r>
              <a:rPr lang="en-US" sz="900" b="0" dirty="0">
                <a:solidFill>
                  <a:srgbClr val="000000"/>
                </a:solidFill>
              </a:rPr>
              <a:t>(text = NULL)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988076F-9AA3-4D4B-9FC7-8F41DAAE5CF9}"/>
              </a:ext>
            </a:extLst>
          </p:cNvPr>
          <p:cNvSpPr/>
          <p:nvPr/>
        </p:nvSpPr>
        <p:spPr>
          <a:xfrm>
            <a:off x="10367945" y="6901009"/>
            <a:ext cx="15776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f7BlockFooter</a:t>
            </a:r>
            <a:r>
              <a:rPr lang="en-US" sz="900" b="0" dirty="0">
                <a:solidFill>
                  <a:srgbClr val="000000"/>
                </a:solidFill>
              </a:rPr>
              <a:t>(text = NULL)</a:t>
            </a:r>
          </a:p>
        </p:txBody>
      </p:sp>
      <p:sp>
        <p:nvSpPr>
          <p:cNvPr id="54" name="APP TEMPLATE">
            <a:extLst>
              <a:ext uri="{FF2B5EF4-FFF2-40B4-BE49-F238E27FC236}">
                <a16:creationId xmlns:a16="http://schemas.microsoft.com/office/drawing/2014/main" id="{E1F91753-9B2F-3C49-9144-86E4248965E0}"/>
              </a:ext>
            </a:extLst>
          </p:cNvPr>
          <p:cNvSpPr txBox="1"/>
          <p:nvPr/>
        </p:nvSpPr>
        <p:spPr>
          <a:xfrm>
            <a:off x="11550396" y="7196291"/>
            <a:ext cx="62677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STRONG 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APP TEMPLATE">
            <a:extLst>
              <a:ext uri="{FF2B5EF4-FFF2-40B4-BE49-F238E27FC236}">
                <a16:creationId xmlns:a16="http://schemas.microsoft.com/office/drawing/2014/main" id="{CC99F2BA-2537-C74F-A2B0-6EEBA774868D}"/>
              </a:ext>
            </a:extLst>
          </p:cNvPr>
          <p:cNvSpPr txBox="1"/>
          <p:nvPr/>
        </p:nvSpPr>
        <p:spPr>
          <a:xfrm>
            <a:off x="11327628" y="8806494"/>
            <a:ext cx="1173398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STRONG + INSET 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25BE28-D23D-0248-80F9-1C07E55C7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489" y="9053390"/>
            <a:ext cx="1874520" cy="1087120"/>
          </a:xfrm>
          <a:prstGeom prst="rect">
            <a:avLst/>
          </a:prstGeom>
        </p:spPr>
      </p:pic>
      <p:sp>
        <p:nvSpPr>
          <p:cNvPr id="58" name="Building an App">
            <a:extLst>
              <a:ext uri="{FF2B5EF4-FFF2-40B4-BE49-F238E27FC236}">
                <a16:creationId xmlns:a16="http://schemas.microsoft.com/office/drawing/2014/main" id="{56C3FEA2-79A1-4F46-B932-3D7EE4E8DF3C}"/>
              </a:ext>
            </a:extLst>
          </p:cNvPr>
          <p:cNvSpPr txBox="1"/>
          <p:nvPr/>
        </p:nvSpPr>
        <p:spPr>
          <a:xfrm>
            <a:off x="317404" y="8199813"/>
            <a:ext cx="1986121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Layout: effects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1E317-ADCD-FB4C-A73D-487B17BF9F22}"/>
              </a:ext>
            </a:extLst>
          </p:cNvPr>
          <p:cNvSpPr/>
          <p:nvPr/>
        </p:nvSpPr>
        <p:spPr>
          <a:xfrm>
            <a:off x="1889526" y="9127547"/>
            <a:ext cx="16759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f7Shadow</a:t>
            </a:r>
            <a:r>
              <a:rPr lang="en-US" sz="900" b="0" dirty="0">
                <a:solidFill>
                  <a:srgbClr val="000000"/>
                </a:solidFill>
              </a:rPr>
              <a:t>(tag, intensity, hover = FALSE, pressed = FALSE)</a:t>
            </a:r>
          </a:p>
        </p:txBody>
      </p:sp>
      <p:sp>
        <p:nvSpPr>
          <p:cNvPr id="60" name="APP TEMPLATE">
            <a:extLst>
              <a:ext uri="{FF2B5EF4-FFF2-40B4-BE49-F238E27FC236}">
                <a16:creationId xmlns:a16="http://schemas.microsoft.com/office/drawing/2014/main" id="{C39DA0A1-7329-0640-8D0A-0EB8A4AE3267}"/>
              </a:ext>
            </a:extLst>
          </p:cNvPr>
          <p:cNvSpPr txBox="1"/>
          <p:nvPr/>
        </p:nvSpPr>
        <p:spPr>
          <a:xfrm>
            <a:off x="373146" y="8764893"/>
            <a:ext cx="63158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SHADOW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61" name="Line">
            <a:extLst>
              <a:ext uri="{FF2B5EF4-FFF2-40B4-BE49-F238E27FC236}">
                <a16:creationId xmlns:a16="http://schemas.microsoft.com/office/drawing/2014/main" id="{C6206C51-7250-574D-9047-CE952024B8A6}"/>
              </a:ext>
            </a:extLst>
          </p:cNvPr>
          <p:cNvSpPr/>
          <p:nvPr/>
        </p:nvSpPr>
        <p:spPr>
          <a:xfrm>
            <a:off x="331905" y="8640821"/>
            <a:ext cx="3031484" cy="1"/>
          </a:xfrm>
          <a:prstGeom prst="line">
            <a:avLst/>
          </a:prstGeom>
          <a:ln w="12700">
            <a:solidFill>
              <a:srgbClr val="FA4307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7682D2-56AF-B34E-88AC-8FF8605656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46" y="9054924"/>
            <a:ext cx="1516380" cy="880110"/>
          </a:xfrm>
          <a:prstGeom prst="rect">
            <a:avLst/>
          </a:prstGeom>
        </p:spPr>
      </p:pic>
      <p:sp>
        <p:nvSpPr>
          <p:cNvPr id="64" name="APP TEMPLATE">
            <a:extLst>
              <a:ext uri="{FF2B5EF4-FFF2-40B4-BE49-F238E27FC236}">
                <a16:creationId xmlns:a16="http://schemas.microsoft.com/office/drawing/2014/main" id="{20318FD2-8AD5-E842-A6FB-16C1688F81BE}"/>
              </a:ext>
            </a:extLst>
          </p:cNvPr>
          <p:cNvSpPr txBox="1"/>
          <p:nvPr/>
        </p:nvSpPr>
        <p:spPr>
          <a:xfrm>
            <a:off x="3708439" y="8154865"/>
            <a:ext cx="215283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SKELETON (LOADING OVERLAY)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0846AA-9FA0-D54C-8EFE-C2058513DEF6}"/>
              </a:ext>
            </a:extLst>
          </p:cNvPr>
          <p:cNvSpPr/>
          <p:nvPr/>
        </p:nvSpPr>
        <p:spPr>
          <a:xfrm>
            <a:off x="3610145" y="8394369"/>
            <a:ext cx="23326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f7Skeleton</a:t>
            </a:r>
            <a:r>
              <a:rPr lang="en-US" sz="900" b="0" dirty="0">
                <a:solidFill>
                  <a:srgbClr val="000000"/>
                </a:solidFill>
              </a:rPr>
              <a:t>(tag, effect = "fade", duration = 2)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D8C78A-64F0-024F-883E-4DC6CF369B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41" y="9188764"/>
            <a:ext cx="1139190" cy="868680"/>
          </a:xfrm>
          <a:prstGeom prst="rect">
            <a:avLst/>
          </a:prstGeom>
        </p:spPr>
      </p:pic>
      <p:sp>
        <p:nvSpPr>
          <p:cNvPr id="69" name="APP TEMPLATE">
            <a:extLst>
              <a:ext uri="{FF2B5EF4-FFF2-40B4-BE49-F238E27FC236}">
                <a16:creationId xmlns:a16="http://schemas.microsoft.com/office/drawing/2014/main" id="{3A3A96DB-B214-024B-9475-FFE300CC6273}"/>
              </a:ext>
            </a:extLst>
          </p:cNvPr>
          <p:cNvSpPr txBox="1"/>
          <p:nvPr/>
        </p:nvSpPr>
        <p:spPr>
          <a:xfrm>
            <a:off x="3991445" y="8908128"/>
            <a:ext cx="59952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BEFORE 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D4C9747-886B-EB44-9DA8-9D3B1D1C21F3}"/>
              </a:ext>
            </a:extLst>
          </p:cNvPr>
          <p:cNvCxnSpPr>
            <a:cxnSpLocks/>
          </p:cNvCxnSpPr>
          <p:nvPr/>
        </p:nvCxnSpPr>
        <p:spPr>
          <a:xfrm>
            <a:off x="5075938" y="9595509"/>
            <a:ext cx="604467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2" name="A Shiny app is a web page (UI) connected to a computer running a live R session (Server)">
            <a:extLst>
              <a:ext uri="{FF2B5EF4-FFF2-40B4-BE49-F238E27FC236}">
                <a16:creationId xmlns:a16="http://schemas.microsoft.com/office/drawing/2014/main" id="{D7D91EFD-E008-0845-8F3A-9394745ED90E}"/>
              </a:ext>
            </a:extLst>
          </p:cNvPr>
          <p:cNvSpPr txBox="1"/>
          <p:nvPr/>
        </p:nvSpPr>
        <p:spPr>
          <a:xfrm>
            <a:off x="5095939" y="9255284"/>
            <a:ext cx="564464" cy="276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lang="en-US" dirty="0"/>
              <a:t>fade 3s</a:t>
            </a:r>
            <a:endParaRPr dirty="0"/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7B9A2A-3BC6-1F42-8F0F-617AF62D9E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319" y="9188764"/>
            <a:ext cx="1146810" cy="868680"/>
          </a:xfrm>
          <a:prstGeom prst="rect">
            <a:avLst/>
          </a:prstGeom>
        </p:spPr>
      </p:pic>
      <p:sp>
        <p:nvSpPr>
          <p:cNvPr id="75" name="APP TEMPLATE">
            <a:extLst>
              <a:ext uri="{FF2B5EF4-FFF2-40B4-BE49-F238E27FC236}">
                <a16:creationId xmlns:a16="http://schemas.microsoft.com/office/drawing/2014/main" id="{C03416E8-06B9-F74F-A930-A10760FE28CA}"/>
              </a:ext>
            </a:extLst>
          </p:cNvPr>
          <p:cNvSpPr txBox="1"/>
          <p:nvPr/>
        </p:nvSpPr>
        <p:spPr>
          <a:xfrm>
            <a:off x="6126266" y="8908128"/>
            <a:ext cx="488916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AFTER 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6" name="Building an App">
            <a:extLst>
              <a:ext uri="{FF2B5EF4-FFF2-40B4-BE49-F238E27FC236}">
                <a16:creationId xmlns:a16="http://schemas.microsoft.com/office/drawing/2014/main" id="{61C95661-40E8-3740-A044-ECCB1FF4BB98}"/>
              </a:ext>
            </a:extLst>
          </p:cNvPr>
          <p:cNvSpPr txBox="1"/>
          <p:nvPr/>
        </p:nvSpPr>
        <p:spPr>
          <a:xfrm>
            <a:off x="7299896" y="8195164"/>
            <a:ext cx="2638543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Layout: typography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0C7D0A-AA32-7C42-B5F8-16D659B7FE0A}"/>
              </a:ext>
            </a:extLst>
          </p:cNvPr>
          <p:cNvSpPr/>
          <p:nvPr/>
        </p:nvSpPr>
        <p:spPr>
          <a:xfrm>
            <a:off x="7251431" y="8631129"/>
            <a:ext cx="278634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f7Align</a:t>
            </a:r>
            <a:r>
              <a:rPr lang="en-US" sz="900" b="0" dirty="0">
                <a:solidFill>
                  <a:srgbClr val="000000"/>
                </a:solidFill>
              </a:rPr>
              <a:t>(tag, side = c("left", "center", "right", "justify"))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398616-D3DF-BC49-88BE-40A46D8DA597}"/>
              </a:ext>
            </a:extLst>
          </p:cNvPr>
          <p:cNvSpPr/>
          <p:nvPr/>
        </p:nvSpPr>
        <p:spPr>
          <a:xfrm>
            <a:off x="7251431" y="8887610"/>
            <a:ext cx="188705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f7Float</a:t>
            </a:r>
            <a:r>
              <a:rPr lang="en-US" sz="900" b="0" dirty="0">
                <a:solidFill>
                  <a:srgbClr val="000000"/>
                </a:solidFill>
              </a:rPr>
              <a:t>(tag, side = c("left", "right"))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9E3987-C868-4540-A3FC-D8A6C7EFD580}"/>
              </a:ext>
            </a:extLst>
          </p:cNvPr>
          <p:cNvSpPr/>
          <p:nvPr/>
        </p:nvSpPr>
        <p:spPr>
          <a:xfrm>
            <a:off x="7256486" y="9160201"/>
            <a:ext cx="153118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f7Margin</a:t>
            </a:r>
            <a:r>
              <a:rPr lang="en-US" sz="900" b="0" dirty="0">
                <a:solidFill>
                  <a:srgbClr val="000000"/>
                </a:solidFill>
              </a:rPr>
              <a:t>(tag, side = NULL)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FD02A2-80DB-EA41-A299-668E600046BC}"/>
              </a:ext>
            </a:extLst>
          </p:cNvPr>
          <p:cNvSpPr/>
          <p:nvPr/>
        </p:nvSpPr>
        <p:spPr>
          <a:xfrm>
            <a:off x="7272063" y="9431499"/>
            <a:ext cx="159691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f7Padding</a:t>
            </a:r>
            <a:r>
              <a:rPr lang="en-US" sz="900" b="0" dirty="0">
                <a:solidFill>
                  <a:srgbClr val="000000"/>
                </a:solidFill>
              </a:rPr>
              <a:t>(tag, side = NULL)</a:t>
            </a:r>
          </a:p>
        </p:txBody>
      </p:sp>
      <p:sp>
        <p:nvSpPr>
          <p:cNvPr id="81" name="A Shiny app is a web page (UI) connected to a computer running a live R session (Server)">
            <a:extLst>
              <a:ext uri="{FF2B5EF4-FFF2-40B4-BE49-F238E27FC236}">
                <a16:creationId xmlns:a16="http://schemas.microsoft.com/office/drawing/2014/main" id="{1527D009-BA69-DA4D-B38F-AC20C7F4AFAF}"/>
              </a:ext>
            </a:extLst>
          </p:cNvPr>
          <p:cNvSpPr txBox="1"/>
          <p:nvPr/>
        </p:nvSpPr>
        <p:spPr>
          <a:xfrm>
            <a:off x="7285971" y="9783332"/>
            <a:ext cx="3180700" cy="276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lang="en-US" dirty="0"/>
              <a:t>Note: f7Align only work on text tags like p, h1, …</a:t>
            </a:r>
            <a:endParaRPr dirty="0"/>
          </a:p>
        </p:txBody>
      </p:sp>
      <p:sp>
        <p:nvSpPr>
          <p:cNvPr id="82" name="Line">
            <a:extLst>
              <a:ext uri="{FF2B5EF4-FFF2-40B4-BE49-F238E27FC236}">
                <a16:creationId xmlns:a16="http://schemas.microsoft.com/office/drawing/2014/main" id="{88F1ABDF-D7AF-D841-A4C1-5DA32DECBC27}"/>
              </a:ext>
            </a:extLst>
          </p:cNvPr>
          <p:cNvSpPr/>
          <p:nvPr/>
        </p:nvSpPr>
        <p:spPr>
          <a:xfrm>
            <a:off x="10379603" y="5365073"/>
            <a:ext cx="3034979" cy="8003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71" name="Graphique 6">
            <a:extLst>
              <a:ext uri="{FF2B5EF4-FFF2-40B4-BE49-F238E27FC236}">
                <a16:creationId xmlns:a16="http://schemas.microsoft.com/office/drawing/2014/main" id="{616C37D6-A0F1-244F-894A-83B8B1ACFEA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45972"/>
          <a:stretch/>
        </p:blipFill>
        <p:spPr>
          <a:xfrm>
            <a:off x="220034" y="9842213"/>
            <a:ext cx="2442742" cy="762000"/>
          </a:xfrm>
          <a:prstGeom prst="rect">
            <a:avLst/>
          </a:prstGeom>
        </p:spPr>
      </p:pic>
      <p:sp>
        <p:nvSpPr>
          <p:cNvPr id="73" name="RStudio® is a trademark of RStudio, Inc.  •  CC BY SA Your Name •  your@email.com  •  844-448-1212 • your.website.com •  Learn more at webpage or vignette   •  package version  0.5.0 •  Updated: 2017-01">
            <a:extLst>
              <a:ext uri="{FF2B5EF4-FFF2-40B4-BE49-F238E27FC236}">
                <a16:creationId xmlns:a16="http://schemas.microsoft.com/office/drawing/2014/main" id="{E1A10032-645C-964E-94D6-7A9401A928F2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lang="en-US" dirty="0" err="1"/>
              <a:t>RinteRface</a:t>
            </a:r>
            <a:r>
              <a:rPr lang="en-US" dirty="0"/>
              <a:t>-https://</a:t>
            </a:r>
            <a:r>
              <a:rPr lang="en-US" dirty="0" err="1"/>
              <a:t>rinterface.com</a:t>
            </a:r>
            <a:r>
              <a:rPr lang="en-US" dirty="0"/>
              <a:t> </a:t>
            </a:r>
            <a:r>
              <a:rPr dirty="0"/>
              <a:t> •  </a:t>
            </a:r>
            <a:r>
              <a:rPr lang="fr-FR" dirty="0"/>
              <a:t>David Granjon</a:t>
            </a:r>
            <a:r>
              <a:rPr dirty="0"/>
              <a:t> •  </a:t>
            </a:r>
            <a:r>
              <a:rPr lang="fr-FR" dirty="0" err="1"/>
              <a:t>dgranjon</a:t>
            </a:r>
            <a:r>
              <a:rPr dirty="0">
                <a:hlinkClick r:id="rId11"/>
              </a:rPr>
              <a:t>@</a:t>
            </a:r>
            <a:r>
              <a:rPr lang="fr-FR" dirty="0">
                <a:hlinkClick r:id="rId11"/>
              </a:rPr>
              <a:t>ymail</a:t>
            </a:r>
            <a:r>
              <a:rPr dirty="0">
                <a:hlinkClick r:id="rId11"/>
              </a:rPr>
              <a:t>.com</a:t>
            </a:r>
            <a:r>
              <a:rPr dirty="0"/>
              <a:t>  • </a:t>
            </a:r>
            <a:r>
              <a:rPr lang="fr-FR" dirty="0">
                <a:hlinkClick r:id="rId12"/>
              </a:rPr>
              <a:t>https://divadnojnarg.github.io</a:t>
            </a:r>
            <a:r>
              <a:rPr lang="fr-FR" dirty="0"/>
              <a:t> </a:t>
            </a:r>
            <a:r>
              <a:rPr dirty="0"/>
              <a:t>•  Learn more at </a:t>
            </a:r>
            <a:r>
              <a:rPr lang="fr-FR" dirty="0">
                <a:hlinkClick r:id="rId13"/>
              </a:rPr>
              <a:t>https://rinterface.github.io/shinyMobile/</a:t>
            </a:r>
            <a:r>
              <a:rPr lang="fr-FR" dirty="0"/>
              <a:t> </a:t>
            </a:r>
            <a:r>
              <a:rPr dirty="0"/>
              <a:t>•  package version  0.</a:t>
            </a:r>
            <a:r>
              <a:rPr lang="fr-FR" dirty="0"/>
              <a:t>2</a:t>
            </a:r>
            <a:r>
              <a:rPr dirty="0"/>
              <a:t>.</a:t>
            </a:r>
            <a:r>
              <a:rPr lang="fr-FR" dirty="0"/>
              <a:t>0 </a:t>
            </a:r>
            <a:r>
              <a:rPr dirty="0"/>
              <a:t>•  Updated: 201</a:t>
            </a:r>
            <a:r>
              <a:rPr lang="fr-FR" dirty="0"/>
              <a:t>9</a:t>
            </a:r>
            <a:r>
              <a:rPr dirty="0"/>
              <a:t>-</a:t>
            </a:r>
            <a:r>
              <a:rPr lang="en-US" dirty="0"/>
              <a:t>12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">
            <a:extLst>
              <a:ext uri="{FF2B5EF4-FFF2-40B4-BE49-F238E27FC236}">
                <a16:creationId xmlns:a16="http://schemas.microsoft.com/office/drawing/2014/main" id="{32940603-7E6A-0745-95BB-66C86F946E95}"/>
              </a:ext>
            </a:extLst>
          </p:cNvPr>
          <p:cNvGrpSpPr/>
          <p:nvPr/>
        </p:nvGrpSpPr>
        <p:grpSpPr>
          <a:xfrm>
            <a:off x="8377087" y="-1013161"/>
            <a:ext cx="6164293" cy="3553106"/>
            <a:chOff x="-6400" y="51032"/>
            <a:chExt cx="6164292" cy="3553105"/>
          </a:xfrm>
        </p:grpSpPr>
        <p:grpSp>
          <p:nvGrpSpPr>
            <p:cNvPr id="130" name="Group">
              <a:extLst>
                <a:ext uri="{FF2B5EF4-FFF2-40B4-BE49-F238E27FC236}">
                  <a16:creationId xmlns:a16="http://schemas.microsoft.com/office/drawing/2014/main" id="{777F618A-7E42-2F42-8060-AE95DCE23752}"/>
                </a:ext>
              </a:extLst>
            </p:cNvPr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134" name="Triangle">
                <a:extLst>
                  <a:ext uri="{FF2B5EF4-FFF2-40B4-BE49-F238E27FC236}">
                    <a16:creationId xmlns:a16="http://schemas.microsoft.com/office/drawing/2014/main" id="{AA5987CD-DAC1-5743-B830-1C7AC1495A61}"/>
                  </a:ext>
                </a:extLst>
              </p:cNvPr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DA1212"/>
              </a:solidFill>
              <a:ln w="3175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5" name="Circle">
                <a:extLst>
                  <a:ext uri="{FF2B5EF4-FFF2-40B4-BE49-F238E27FC236}">
                    <a16:creationId xmlns:a16="http://schemas.microsoft.com/office/drawing/2014/main" id="{7A923507-BDA4-0840-A0B3-CCD8E238B2FF}"/>
                  </a:ext>
                </a:extLst>
              </p:cNvPr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6" name="Circle">
                <a:extLst>
                  <a:ext uri="{FF2B5EF4-FFF2-40B4-BE49-F238E27FC236}">
                    <a16:creationId xmlns:a16="http://schemas.microsoft.com/office/drawing/2014/main" id="{27D7BEFF-BF20-2D4A-B11D-871B964B5A1D}"/>
                  </a:ext>
                </a:extLst>
              </p:cNvPr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chemeClr val="accent5">
                  <a:lumMod val="75000"/>
                  <a:alpha val="5045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7" name="Triangle">
                <a:extLst>
                  <a:ext uri="{FF2B5EF4-FFF2-40B4-BE49-F238E27FC236}">
                    <a16:creationId xmlns:a16="http://schemas.microsoft.com/office/drawing/2014/main" id="{131528C4-817F-6843-9505-4CAE05AAF178}"/>
                  </a:ext>
                </a:extLst>
              </p:cNvPr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" name="Triangle">
                <a:extLst>
                  <a:ext uri="{FF2B5EF4-FFF2-40B4-BE49-F238E27FC236}">
                    <a16:creationId xmlns:a16="http://schemas.microsoft.com/office/drawing/2014/main" id="{44E77DD3-659B-5D4C-959D-F4FD6B3F2C59}"/>
                  </a:ext>
                </a:extLst>
              </p:cNvPr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" name="Circle">
                <a:extLst>
                  <a:ext uri="{FF2B5EF4-FFF2-40B4-BE49-F238E27FC236}">
                    <a16:creationId xmlns:a16="http://schemas.microsoft.com/office/drawing/2014/main" id="{BB157F54-DBC1-1340-BEBC-FDDAF3A3B30F}"/>
                  </a:ext>
                </a:extLst>
              </p:cNvPr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" name="Circle">
                <a:extLst>
                  <a:ext uri="{FF2B5EF4-FFF2-40B4-BE49-F238E27FC236}">
                    <a16:creationId xmlns:a16="http://schemas.microsoft.com/office/drawing/2014/main" id="{E12BB284-1172-9548-AF31-D48ECDC7933C}"/>
                  </a:ext>
                </a:extLst>
              </p:cNvPr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4" name="Triangle">
                <a:extLst>
                  <a:ext uri="{FF2B5EF4-FFF2-40B4-BE49-F238E27FC236}">
                    <a16:creationId xmlns:a16="http://schemas.microsoft.com/office/drawing/2014/main" id="{571706ED-E7CD-A748-B2F2-2A275A4C4882}"/>
                  </a:ext>
                </a:extLst>
              </p:cNvPr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5" name="Circle">
                <a:extLst>
                  <a:ext uri="{FF2B5EF4-FFF2-40B4-BE49-F238E27FC236}">
                    <a16:creationId xmlns:a16="http://schemas.microsoft.com/office/drawing/2014/main" id="{D5B66632-CBB8-174F-8B4B-510792BBFF40}"/>
                  </a:ext>
                </a:extLst>
              </p:cNvPr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6" name="Triangle">
                <a:extLst>
                  <a:ext uri="{FF2B5EF4-FFF2-40B4-BE49-F238E27FC236}">
                    <a16:creationId xmlns:a16="http://schemas.microsoft.com/office/drawing/2014/main" id="{7575DD82-3DBA-AD49-A9DE-7CC88559D1E4}"/>
                  </a:ext>
                </a:extLst>
              </p:cNvPr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8" name="Circle">
                <a:extLst>
                  <a:ext uri="{FF2B5EF4-FFF2-40B4-BE49-F238E27FC236}">
                    <a16:creationId xmlns:a16="http://schemas.microsoft.com/office/drawing/2014/main" id="{C875C735-A3EC-CC42-95E0-432D8158B329}"/>
                  </a:ext>
                </a:extLst>
              </p:cNvPr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9" name="Triangle">
                <a:extLst>
                  <a:ext uri="{FF2B5EF4-FFF2-40B4-BE49-F238E27FC236}">
                    <a16:creationId xmlns:a16="http://schemas.microsoft.com/office/drawing/2014/main" id="{F5D9FD9C-FE72-FD43-A7F8-B4059E545521}"/>
                  </a:ext>
                </a:extLst>
              </p:cNvPr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0" name="Circle">
                <a:extLst>
                  <a:ext uri="{FF2B5EF4-FFF2-40B4-BE49-F238E27FC236}">
                    <a16:creationId xmlns:a16="http://schemas.microsoft.com/office/drawing/2014/main" id="{8A00C0C9-AFF2-1F4D-8B9C-8F1FDDA01D1D}"/>
                  </a:ext>
                </a:extLst>
              </p:cNvPr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1" name="Triangle">
                <a:extLst>
                  <a:ext uri="{FF2B5EF4-FFF2-40B4-BE49-F238E27FC236}">
                    <a16:creationId xmlns:a16="http://schemas.microsoft.com/office/drawing/2014/main" id="{2917615C-0A9B-874D-A6F4-9213E12F43A1}"/>
                  </a:ext>
                </a:extLst>
              </p:cNvPr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2" name="Circle">
                <a:extLst>
                  <a:ext uri="{FF2B5EF4-FFF2-40B4-BE49-F238E27FC236}">
                    <a16:creationId xmlns:a16="http://schemas.microsoft.com/office/drawing/2014/main" id="{75EDA102-C901-F347-A206-2901E4CEE5FB}"/>
                  </a:ext>
                </a:extLst>
              </p:cNvPr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31" name="Rectangle">
              <a:extLst>
                <a:ext uri="{FF2B5EF4-FFF2-40B4-BE49-F238E27FC236}">
                  <a16:creationId xmlns:a16="http://schemas.microsoft.com/office/drawing/2014/main" id="{492FC057-F394-2A48-A021-3DAE039C9A47}"/>
                </a:ext>
              </a:extLst>
            </p:cNvPr>
            <p:cNvSpPr/>
            <p:nvPr/>
          </p:nvSpPr>
          <p:spPr>
            <a:xfrm>
              <a:off x="-6400" y="1037215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4529" t="-7398" r="45470" b="10739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69" tIns="54569" rIns="54569" bIns="54569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 dirty="0"/>
            </a:p>
          </p:txBody>
        </p:sp>
      </p:grpSp>
      <p:sp>
        <p:nvSpPr>
          <p:cNvPr id="272" name="Line"/>
          <p:cNvSpPr/>
          <p:nvPr/>
        </p:nvSpPr>
        <p:spPr>
          <a:xfrm>
            <a:off x="331906" y="412454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4" name="Line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" name="Building an App">
            <a:extLst>
              <a:ext uri="{FF2B5EF4-FFF2-40B4-BE49-F238E27FC236}">
                <a16:creationId xmlns:a16="http://schemas.microsoft.com/office/drawing/2014/main" id="{4C1E9947-9B30-8140-A23D-2AC711A5A2E2}"/>
              </a:ext>
            </a:extLst>
          </p:cNvPr>
          <p:cNvSpPr txBox="1"/>
          <p:nvPr/>
        </p:nvSpPr>
        <p:spPr>
          <a:xfrm>
            <a:off x="317404" y="458008"/>
            <a:ext cx="1317668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UI: Inputs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B86234-A9A5-A34A-BF40-5987E38E587A}"/>
              </a:ext>
            </a:extLst>
          </p:cNvPr>
          <p:cNvSpPr/>
          <p:nvPr/>
        </p:nvSpPr>
        <p:spPr>
          <a:xfrm>
            <a:off x="317404" y="828315"/>
            <a:ext cx="3351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has brand new inputs for Shiny! Moreover each input has its own design depending on the currently selected skin (iOS, material or desktop)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427C77-E912-0342-AE23-1AC281083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04" y="2671671"/>
            <a:ext cx="1403350" cy="6540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8E81B4-C092-C242-9DB8-45C623F6FF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05" y="3425394"/>
            <a:ext cx="1403350" cy="6540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B907E92-C419-6A46-8131-F88AA61DC208}"/>
              </a:ext>
            </a:extLst>
          </p:cNvPr>
          <p:cNvSpPr/>
          <p:nvPr/>
        </p:nvSpPr>
        <p:spPr>
          <a:xfrm>
            <a:off x="374497" y="2042597"/>
            <a:ext cx="307451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f7Slider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min,  max, value, step = NULL,  scale = FALSE, vertical = FALSE,  </a:t>
            </a:r>
            <a:r>
              <a:rPr lang="de-CH" sz="900" b="0" dirty="0" err="1">
                <a:solidFill>
                  <a:srgbClr val="000000"/>
                </a:solidFill>
              </a:rPr>
              <a:t>scaleSteps</a:t>
            </a:r>
            <a:r>
              <a:rPr lang="de-CH" sz="900" b="0" dirty="0">
                <a:solidFill>
                  <a:srgbClr val="000000"/>
                </a:solidFill>
              </a:rPr>
              <a:t> = 5, </a:t>
            </a:r>
            <a:r>
              <a:rPr lang="de-CH" sz="900" b="0" dirty="0" err="1">
                <a:solidFill>
                  <a:srgbClr val="000000"/>
                </a:solidFill>
              </a:rPr>
              <a:t>scaleSubSteps</a:t>
            </a:r>
            <a:r>
              <a:rPr lang="de-CH" sz="900" b="0" dirty="0">
                <a:solidFill>
                  <a:srgbClr val="000000"/>
                </a:solidFill>
              </a:rPr>
              <a:t> = 0, </a:t>
            </a:r>
            <a:r>
              <a:rPr lang="de-CH" sz="900" b="0" dirty="0" err="1">
                <a:solidFill>
                  <a:srgbClr val="000000"/>
                </a:solidFill>
              </a:rPr>
              <a:t>vertical</a:t>
            </a:r>
            <a:r>
              <a:rPr lang="de-CH" sz="900" b="0" dirty="0">
                <a:solidFill>
                  <a:srgbClr val="000000"/>
                </a:solidFill>
              </a:rPr>
              <a:t> = FALSE, </a:t>
            </a:r>
            <a:r>
              <a:rPr lang="de-CH" sz="900" b="0" dirty="0" err="1">
                <a:solidFill>
                  <a:srgbClr val="000000"/>
                </a:solidFill>
              </a:rPr>
              <a:t>verticalReversed</a:t>
            </a:r>
            <a:r>
              <a:rPr lang="de-CH" sz="900" b="0" dirty="0">
                <a:solidFill>
                  <a:srgbClr val="000000"/>
                </a:solidFill>
              </a:rPr>
              <a:t> = FALSE, </a:t>
            </a:r>
            <a:r>
              <a:rPr lang="de-CH" sz="900" b="0" dirty="0" err="1">
                <a:solidFill>
                  <a:srgbClr val="000000"/>
                </a:solidFill>
              </a:rPr>
              <a:t>labels</a:t>
            </a:r>
            <a:r>
              <a:rPr lang="de-CH" sz="900" b="0" dirty="0">
                <a:solidFill>
                  <a:srgbClr val="000000"/>
                </a:solidFill>
              </a:rPr>
              <a:t> = NULL</a:t>
            </a:r>
            <a:r>
              <a:rPr lang="en-US" sz="900" b="0" dirty="0">
                <a:solidFill>
                  <a:srgbClr val="000000"/>
                </a:solidFill>
              </a:rPr>
              <a:t> 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A5E3DF5-C39E-4049-B7A9-951E47641B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05" y="4236873"/>
            <a:ext cx="1403350" cy="654050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F243A4-6C88-894A-8DB7-0B8C88A17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94" y="5015360"/>
            <a:ext cx="1403350" cy="1473200"/>
          </a:xfrm>
          <a:prstGeom prst="rect">
            <a:avLst/>
          </a:prstGeom>
        </p:spPr>
      </p:pic>
      <p:sp>
        <p:nvSpPr>
          <p:cNvPr id="52" name="APP TEMPLATE">
            <a:extLst>
              <a:ext uri="{FF2B5EF4-FFF2-40B4-BE49-F238E27FC236}">
                <a16:creationId xmlns:a16="http://schemas.microsoft.com/office/drawing/2014/main" id="{0D54F4CB-A3DC-DB41-A0FE-3E352E4C9FDE}"/>
              </a:ext>
            </a:extLst>
          </p:cNvPr>
          <p:cNvSpPr txBox="1"/>
          <p:nvPr/>
        </p:nvSpPr>
        <p:spPr>
          <a:xfrm>
            <a:off x="373146" y="1813661"/>
            <a:ext cx="59952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SLIDERS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53" name="Line">
            <a:extLst>
              <a:ext uri="{FF2B5EF4-FFF2-40B4-BE49-F238E27FC236}">
                <a16:creationId xmlns:a16="http://schemas.microsoft.com/office/drawing/2014/main" id="{C75B842B-05C1-D448-8094-355AF1851439}"/>
              </a:ext>
            </a:extLst>
          </p:cNvPr>
          <p:cNvSpPr/>
          <p:nvPr/>
        </p:nvSpPr>
        <p:spPr>
          <a:xfrm>
            <a:off x="331905" y="1689589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E1241E9-3D88-A84B-81F7-1412D78A5194}"/>
              </a:ext>
            </a:extLst>
          </p:cNvPr>
          <p:cNvSpPr/>
          <p:nvPr/>
        </p:nvSpPr>
        <p:spPr>
          <a:xfrm>
            <a:off x="1838943" y="2687831"/>
            <a:ext cx="17940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simple slider with material design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ECE1E88-9B23-F240-A0DA-42FD1CA43E2E}"/>
              </a:ext>
            </a:extLst>
          </p:cNvPr>
          <p:cNvSpPr/>
          <p:nvPr/>
        </p:nvSpPr>
        <p:spPr>
          <a:xfrm>
            <a:off x="1838942" y="3544800"/>
            <a:ext cx="17940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range slider with material design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CB9239-8FC2-3E45-B6B2-259A0542DFF9}"/>
              </a:ext>
            </a:extLst>
          </p:cNvPr>
          <p:cNvSpPr/>
          <p:nvPr/>
        </p:nvSpPr>
        <p:spPr>
          <a:xfrm>
            <a:off x="1838942" y="4163316"/>
            <a:ext cx="1524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simple slider with iOS design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6D2EBEF-04E0-7048-964A-AD80AFFA33D1}"/>
              </a:ext>
            </a:extLst>
          </p:cNvPr>
          <p:cNvSpPr/>
          <p:nvPr/>
        </p:nvSpPr>
        <p:spPr>
          <a:xfrm>
            <a:off x="1838941" y="4946876"/>
            <a:ext cx="15244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vertical iOS slider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8" name="APP TEMPLATE">
            <a:extLst>
              <a:ext uri="{FF2B5EF4-FFF2-40B4-BE49-F238E27FC236}">
                <a16:creationId xmlns:a16="http://schemas.microsoft.com/office/drawing/2014/main" id="{67CA4940-F518-DE48-A55B-0BDF73AE491F}"/>
              </a:ext>
            </a:extLst>
          </p:cNvPr>
          <p:cNvSpPr txBox="1"/>
          <p:nvPr/>
        </p:nvSpPr>
        <p:spPr>
          <a:xfrm>
            <a:off x="373146" y="6740763"/>
            <a:ext cx="57708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TOGGLE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4DFCC866-4566-954A-8290-EF05D3FFEEA9}"/>
              </a:ext>
            </a:extLst>
          </p:cNvPr>
          <p:cNvSpPr/>
          <p:nvPr/>
        </p:nvSpPr>
        <p:spPr>
          <a:xfrm>
            <a:off x="331905" y="6616691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46E42F-6361-714B-B1B7-7DE0BEC1E2F6}"/>
              </a:ext>
            </a:extLst>
          </p:cNvPr>
          <p:cNvSpPr/>
          <p:nvPr/>
        </p:nvSpPr>
        <p:spPr>
          <a:xfrm>
            <a:off x="373146" y="6959732"/>
            <a:ext cx="285847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f7Toggle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checked = FALSE, color = NULL)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3CC52-33D5-3A48-AD60-4E96FF77F7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37" y="7550326"/>
            <a:ext cx="850900" cy="533400"/>
          </a:xfrm>
          <a:prstGeom prst="rect">
            <a:avLst/>
          </a:prstGeom>
        </p:spPr>
      </p:pic>
      <p:sp>
        <p:nvSpPr>
          <p:cNvPr id="63" name="APP TEMPLATE">
            <a:extLst>
              <a:ext uri="{FF2B5EF4-FFF2-40B4-BE49-F238E27FC236}">
                <a16:creationId xmlns:a16="http://schemas.microsoft.com/office/drawing/2014/main" id="{3DB339CF-9FA5-F64C-B86E-8BD14D0DE7C0}"/>
              </a:ext>
            </a:extLst>
          </p:cNvPr>
          <p:cNvSpPr txBox="1"/>
          <p:nvPr/>
        </p:nvSpPr>
        <p:spPr>
          <a:xfrm>
            <a:off x="1106038" y="7347799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12DE1-07D5-4546-9CDE-30F76FC12E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82" y="7575927"/>
            <a:ext cx="850900" cy="533400"/>
          </a:xfrm>
          <a:prstGeom prst="rect">
            <a:avLst/>
          </a:prstGeom>
        </p:spPr>
      </p:pic>
      <p:sp>
        <p:nvSpPr>
          <p:cNvPr id="66" name="APP TEMPLATE">
            <a:extLst>
              <a:ext uri="{FF2B5EF4-FFF2-40B4-BE49-F238E27FC236}">
                <a16:creationId xmlns:a16="http://schemas.microsoft.com/office/drawing/2014/main" id="{7B5B9EB9-DAFB-C043-BB8F-3A2C0FA75C9C}"/>
              </a:ext>
            </a:extLst>
          </p:cNvPr>
          <p:cNvSpPr txBox="1"/>
          <p:nvPr/>
        </p:nvSpPr>
        <p:spPr>
          <a:xfrm>
            <a:off x="2095165" y="7342530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2D60AC-59A2-5A46-8618-8E236EC0A0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55" y="8167085"/>
            <a:ext cx="850900" cy="533400"/>
          </a:xfrm>
          <a:prstGeom prst="rect">
            <a:avLst/>
          </a:prstGeom>
        </p:spPr>
      </p:pic>
      <p:sp>
        <p:nvSpPr>
          <p:cNvPr id="69" name="APP TEMPLATE">
            <a:extLst>
              <a:ext uri="{FF2B5EF4-FFF2-40B4-BE49-F238E27FC236}">
                <a16:creationId xmlns:a16="http://schemas.microsoft.com/office/drawing/2014/main" id="{F92D39DC-E860-2343-94E7-6F1548FBB987}"/>
              </a:ext>
            </a:extLst>
          </p:cNvPr>
          <p:cNvSpPr txBox="1"/>
          <p:nvPr/>
        </p:nvSpPr>
        <p:spPr>
          <a:xfrm>
            <a:off x="331905" y="7729006"/>
            <a:ext cx="43922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LIGHT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0" name="APP TEMPLATE">
            <a:extLst>
              <a:ext uri="{FF2B5EF4-FFF2-40B4-BE49-F238E27FC236}">
                <a16:creationId xmlns:a16="http://schemas.microsoft.com/office/drawing/2014/main" id="{A24891EA-C2D5-E945-9B3E-E2F26E77F794}"/>
              </a:ext>
            </a:extLst>
          </p:cNvPr>
          <p:cNvSpPr txBox="1"/>
          <p:nvPr/>
        </p:nvSpPr>
        <p:spPr>
          <a:xfrm>
            <a:off x="317404" y="8276668"/>
            <a:ext cx="40075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DARK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0F4DD106-ED13-AC45-BD91-9AC65DF93B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165" y="8169524"/>
            <a:ext cx="850900" cy="533400"/>
          </a:xfrm>
          <a:prstGeom prst="rect">
            <a:avLst/>
          </a:prstGeom>
        </p:spPr>
      </p:pic>
      <p:sp>
        <p:nvSpPr>
          <p:cNvPr id="73" name="APP TEMPLATE">
            <a:extLst>
              <a:ext uri="{FF2B5EF4-FFF2-40B4-BE49-F238E27FC236}">
                <a16:creationId xmlns:a16="http://schemas.microsoft.com/office/drawing/2014/main" id="{FCCFBBE5-5E42-524E-BA65-08E40F9D5DE6}"/>
              </a:ext>
            </a:extLst>
          </p:cNvPr>
          <p:cNvSpPr txBox="1"/>
          <p:nvPr/>
        </p:nvSpPr>
        <p:spPr>
          <a:xfrm>
            <a:off x="367830" y="9011089"/>
            <a:ext cx="64280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STEPPER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74" name="Line">
            <a:extLst>
              <a:ext uri="{FF2B5EF4-FFF2-40B4-BE49-F238E27FC236}">
                <a16:creationId xmlns:a16="http://schemas.microsoft.com/office/drawing/2014/main" id="{5FB604C9-81D5-844E-8D6C-2D3F43068D79}"/>
              </a:ext>
            </a:extLst>
          </p:cNvPr>
          <p:cNvSpPr/>
          <p:nvPr/>
        </p:nvSpPr>
        <p:spPr>
          <a:xfrm>
            <a:off x="326589" y="8887017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A2544-49F6-BA49-87F3-EE76284524A7}"/>
              </a:ext>
            </a:extLst>
          </p:cNvPr>
          <p:cNvSpPr/>
          <p:nvPr/>
        </p:nvSpPr>
        <p:spPr>
          <a:xfrm>
            <a:off x="287586" y="9232480"/>
            <a:ext cx="3315619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f7Stepper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min, max, value, step = 1,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fill = FALSE, rounded = FALSE, raised = FALSE, size = NULL,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color = NULL, wraps = FALSE, autorepeat = TRUE, manual = TRUE, </a:t>
            </a:r>
            <a:r>
              <a:rPr lang="de-CH" sz="900" b="0" dirty="0" err="1">
                <a:solidFill>
                  <a:srgbClr val="000000"/>
                </a:solidFill>
              </a:rPr>
              <a:t>decimalPoint</a:t>
            </a:r>
            <a:r>
              <a:rPr lang="de-CH" sz="900" b="0" dirty="0">
                <a:solidFill>
                  <a:srgbClr val="000000"/>
                </a:solidFill>
              </a:rPr>
              <a:t> = 4, </a:t>
            </a:r>
            <a:r>
              <a:rPr lang="de-CH" sz="900" b="0" dirty="0" err="1">
                <a:solidFill>
                  <a:srgbClr val="000000"/>
                </a:solidFill>
              </a:rPr>
              <a:t>buttonsEndInputMode</a:t>
            </a:r>
            <a:r>
              <a:rPr lang="de-CH" sz="900" b="0" dirty="0">
                <a:solidFill>
                  <a:srgbClr val="000000"/>
                </a:solidFill>
              </a:rPr>
              <a:t> = TRUE</a:t>
            </a:r>
            <a:r>
              <a:rPr lang="en-US" sz="900" b="0" dirty="0">
                <a:solidFill>
                  <a:srgbClr val="000000"/>
                </a:solidFill>
              </a:rPr>
              <a:t> )</a:t>
            </a:r>
          </a:p>
        </p:txBody>
      </p:sp>
      <p:sp>
        <p:nvSpPr>
          <p:cNvPr id="78" name="Line">
            <a:extLst>
              <a:ext uri="{FF2B5EF4-FFF2-40B4-BE49-F238E27FC236}">
                <a16:creationId xmlns:a16="http://schemas.microsoft.com/office/drawing/2014/main" id="{747CD543-ABE3-E84B-B11F-78AA6A99E4F0}"/>
              </a:ext>
            </a:extLst>
          </p:cNvPr>
          <p:cNvSpPr/>
          <p:nvPr/>
        </p:nvSpPr>
        <p:spPr>
          <a:xfrm>
            <a:off x="3732291" y="427993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E55B6DED-FE06-4640-AE01-2D14D5785531}"/>
              </a:ext>
            </a:extLst>
          </p:cNvPr>
          <p:cNvSpPr/>
          <p:nvPr/>
        </p:nvSpPr>
        <p:spPr>
          <a:xfrm>
            <a:off x="7074570" y="443269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0" name="Line">
            <a:extLst>
              <a:ext uri="{FF2B5EF4-FFF2-40B4-BE49-F238E27FC236}">
                <a16:creationId xmlns:a16="http://schemas.microsoft.com/office/drawing/2014/main" id="{6CAA08FC-2B17-5D43-968A-88DB1C27AE20}"/>
              </a:ext>
            </a:extLst>
          </p:cNvPr>
          <p:cNvSpPr/>
          <p:nvPr/>
        </p:nvSpPr>
        <p:spPr>
          <a:xfrm>
            <a:off x="10487801" y="465631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C4A443-1156-A743-88A1-F851E3C934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91" y="519399"/>
            <a:ext cx="1339850" cy="62865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6A7635E7-E29B-9448-A6BF-E8EEF1687BDC}"/>
              </a:ext>
            </a:extLst>
          </p:cNvPr>
          <p:cNvSpPr/>
          <p:nvPr/>
        </p:nvSpPr>
        <p:spPr>
          <a:xfrm>
            <a:off x="5228060" y="547325"/>
            <a:ext cx="17940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simple stepper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48A34FB-A5F4-CF48-B852-CB5193934C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91" y="1148049"/>
            <a:ext cx="1422400" cy="62865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A2A95B2D-3850-CA42-AB8F-2884ED9D100E}"/>
              </a:ext>
            </a:extLst>
          </p:cNvPr>
          <p:cNvSpPr/>
          <p:nvPr/>
        </p:nvSpPr>
        <p:spPr>
          <a:xfrm>
            <a:off x="5245374" y="1142424"/>
            <a:ext cx="17940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Stepper with raised, fill and rounded set to TRUE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9" name="APP TEMPLATE">
            <a:extLst>
              <a:ext uri="{FF2B5EF4-FFF2-40B4-BE49-F238E27FC236}">
                <a16:creationId xmlns:a16="http://schemas.microsoft.com/office/drawing/2014/main" id="{71065EFE-7838-3641-8034-815A8CDCAE60}"/>
              </a:ext>
            </a:extLst>
          </p:cNvPr>
          <p:cNvSpPr txBox="1"/>
          <p:nvPr/>
        </p:nvSpPr>
        <p:spPr>
          <a:xfrm>
            <a:off x="3778846" y="2002446"/>
            <a:ext cx="367088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TEXT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90" name="Line">
            <a:extLst>
              <a:ext uri="{FF2B5EF4-FFF2-40B4-BE49-F238E27FC236}">
                <a16:creationId xmlns:a16="http://schemas.microsoft.com/office/drawing/2014/main" id="{F7448D05-6862-9240-97B6-666AFD839EB9}"/>
              </a:ext>
            </a:extLst>
          </p:cNvPr>
          <p:cNvSpPr/>
          <p:nvPr/>
        </p:nvSpPr>
        <p:spPr>
          <a:xfrm>
            <a:off x="3737605" y="1878374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1" name="APP TEMPLATE">
            <a:extLst>
              <a:ext uri="{FF2B5EF4-FFF2-40B4-BE49-F238E27FC236}">
                <a16:creationId xmlns:a16="http://schemas.microsoft.com/office/drawing/2014/main" id="{1B1D9B10-D943-AC43-885A-5FE89013E436}"/>
              </a:ext>
            </a:extLst>
          </p:cNvPr>
          <p:cNvSpPr txBox="1"/>
          <p:nvPr/>
        </p:nvSpPr>
        <p:spPr>
          <a:xfrm>
            <a:off x="4419994" y="2653868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2" name="APP TEMPLATE">
            <a:extLst>
              <a:ext uri="{FF2B5EF4-FFF2-40B4-BE49-F238E27FC236}">
                <a16:creationId xmlns:a16="http://schemas.microsoft.com/office/drawing/2014/main" id="{5577E90C-30FA-3B47-A70E-56BA89B076DD}"/>
              </a:ext>
            </a:extLst>
          </p:cNvPr>
          <p:cNvSpPr txBox="1"/>
          <p:nvPr/>
        </p:nvSpPr>
        <p:spPr>
          <a:xfrm>
            <a:off x="6036995" y="2636508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E752E30E-EDA9-D445-9F32-82287A8D5A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525" y="2870397"/>
            <a:ext cx="1485900" cy="419100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EE83F50A-0481-0349-A831-C9EC6DE4B98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8"/>
          <a:stretch/>
        </p:blipFill>
        <p:spPr>
          <a:xfrm>
            <a:off x="3956717" y="2905446"/>
            <a:ext cx="1352550" cy="36445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50A2B18-EE28-D643-82AC-D5334531B8AB}"/>
              </a:ext>
            </a:extLst>
          </p:cNvPr>
          <p:cNvSpPr/>
          <p:nvPr/>
        </p:nvSpPr>
        <p:spPr>
          <a:xfrm>
            <a:off x="3729015" y="2189790"/>
            <a:ext cx="273023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f7Text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value = "", placeholder = NULL)</a:t>
            </a:r>
          </a:p>
        </p:txBody>
      </p:sp>
      <p:sp>
        <p:nvSpPr>
          <p:cNvPr id="98" name="APP TEMPLATE">
            <a:extLst>
              <a:ext uri="{FF2B5EF4-FFF2-40B4-BE49-F238E27FC236}">
                <a16:creationId xmlns:a16="http://schemas.microsoft.com/office/drawing/2014/main" id="{E02B9F43-668E-1B46-9F79-DB9F9B0B8A59}"/>
              </a:ext>
            </a:extLst>
          </p:cNvPr>
          <p:cNvSpPr txBox="1"/>
          <p:nvPr/>
        </p:nvSpPr>
        <p:spPr>
          <a:xfrm>
            <a:off x="3820087" y="3548421"/>
            <a:ext cx="2571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endParaRPr dirty="0"/>
          </a:p>
        </p:txBody>
      </p:sp>
      <p:sp>
        <p:nvSpPr>
          <p:cNvPr id="100" name="APP TEMPLATE">
            <a:extLst>
              <a:ext uri="{FF2B5EF4-FFF2-40B4-BE49-F238E27FC236}">
                <a16:creationId xmlns:a16="http://schemas.microsoft.com/office/drawing/2014/main" id="{45DC4AAB-7233-7F40-BE60-FE9BB7BEB932}"/>
              </a:ext>
            </a:extLst>
          </p:cNvPr>
          <p:cNvSpPr txBox="1"/>
          <p:nvPr/>
        </p:nvSpPr>
        <p:spPr>
          <a:xfrm>
            <a:off x="3820087" y="3549166"/>
            <a:ext cx="157414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CHECKBOXES/GROUPS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01" name="Line">
            <a:extLst>
              <a:ext uri="{FF2B5EF4-FFF2-40B4-BE49-F238E27FC236}">
                <a16:creationId xmlns:a16="http://schemas.microsoft.com/office/drawing/2014/main" id="{C1B5937E-E6F1-B24F-BA7E-CB7C8918AB25}"/>
              </a:ext>
            </a:extLst>
          </p:cNvPr>
          <p:cNvSpPr/>
          <p:nvPr/>
        </p:nvSpPr>
        <p:spPr>
          <a:xfrm>
            <a:off x="3778846" y="3425094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2" name="APP TEMPLATE">
            <a:extLst>
              <a:ext uri="{FF2B5EF4-FFF2-40B4-BE49-F238E27FC236}">
                <a16:creationId xmlns:a16="http://schemas.microsoft.com/office/drawing/2014/main" id="{4ABDB3C5-8923-0A44-BEC8-B71E23640A16}"/>
              </a:ext>
            </a:extLst>
          </p:cNvPr>
          <p:cNvSpPr txBox="1"/>
          <p:nvPr/>
        </p:nvSpPr>
        <p:spPr>
          <a:xfrm>
            <a:off x="4419994" y="4162793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3" name="APP TEMPLATE">
            <a:extLst>
              <a:ext uri="{FF2B5EF4-FFF2-40B4-BE49-F238E27FC236}">
                <a16:creationId xmlns:a16="http://schemas.microsoft.com/office/drawing/2014/main" id="{A60F7163-361C-EF44-A1DB-21BDFC982761}"/>
              </a:ext>
            </a:extLst>
          </p:cNvPr>
          <p:cNvSpPr txBox="1"/>
          <p:nvPr/>
        </p:nvSpPr>
        <p:spPr>
          <a:xfrm>
            <a:off x="6036995" y="4155593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72D42B-DDC3-1E43-80A3-DD6D968559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71" y="4507383"/>
            <a:ext cx="596900" cy="584200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A97A6E-EDA2-C740-B8FA-20A16F5F18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305" y="4504075"/>
            <a:ext cx="596900" cy="5842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3DABBA5-245E-F34A-9D7C-0D344D85DA4D}"/>
              </a:ext>
            </a:extLst>
          </p:cNvPr>
          <p:cNvSpPr/>
          <p:nvPr/>
        </p:nvSpPr>
        <p:spPr>
          <a:xfrm>
            <a:off x="3805981" y="3878565"/>
            <a:ext cx="21996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f7checkBox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value = FALSE)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55DD50-70E8-6E4F-8E8A-A2C46BDF584A}"/>
              </a:ext>
            </a:extLst>
          </p:cNvPr>
          <p:cNvSpPr/>
          <p:nvPr/>
        </p:nvSpPr>
        <p:spPr>
          <a:xfrm>
            <a:off x="3829202" y="5090647"/>
            <a:ext cx="2693366" cy="394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f7checkBoxGroup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choices = NULL,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selected = NULL)</a:t>
            </a:r>
          </a:p>
        </p:txBody>
      </p:sp>
      <p:sp>
        <p:nvSpPr>
          <p:cNvPr id="110" name="APP TEMPLATE">
            <a:extLst>
              <a:ext uri="{FF2B5EF4-FFF2-40B4-BE49-F238E27FC236}">
                <a16:creationId xmlns:a16="http://schemas.microsoft.com/office/drawing/2014/main" id="{43BAA3DF-BEF7-3645-A683-2498AA57405D}"/>
              </a:ext>
            </a:extLst>
          </p:cNvPr>
          <p:cNvSpPr txBox="1"/>
          <p:nvPr/>
        </p:nvSpPr>
        <p:spPr>
          <a:xfrm>
            <a:off x="4419994" y="5605749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1" name="APP TEMPLATE">
            <a:extLst>
              <a:ext uri="{FF2B5EF4-FFF2-40B4-BE49-F238E27FC236}">
                <a16:creationId xmlns:a16="http://schemas.microsoft.com/office/drawing/2014/main" id="{EB07FBA0-0C0B-244B-A4F9-DEEEA089F686}"/>
              </a:ext>
            </a:extLst>
          </p:cNvPr>
          <p:cNvSpPr txBox="1"/>
          <p:nvPr/>
        </p:nvSpPr>
        <p:spPr>
          <a:xfrm>
            <a:off x="6036995" y="5598549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6" name="Picture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4019B7-59C4-6C46-9538-27BB025DD5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312" y="5881769"/>
            <a:ext cx="787400" cy="800100"/>
          </a:xfrm>
          <a:prstGeom prst="rect">
            <a:avLst/>
          </a:prstGeom>
        </p:spPr>
      </p:pic>
      <p:pic>
        <p:nvPicPr>
          <p:cNvPr id="38" name="Picture 3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9F6321-16E5-F540-B1B2-906D7330050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857" y="5890979"/>
            <a:ext cx="787400" cy="863600"/>
          </a:xfrm>
          <a:prstGeom prst="rect">
            <a:avLst/>
          </a:prstGeom>
        </p:spPr>
      </p:pic>
      <p:sp>
        <p:nvSpPr>
          <p:cNvPr id="116" name="APP TEMPLATE">
            <a:extLst>
              <a:ext uri="{FF2B5EF4-FFF2-40B4-BE49-F238E27FC236}">
                <a16:creationId xmlns:a16="http://schemas.microsoft.com/office/drawing/2014/main" id="{94B108A6-831A-5F41-A59A-F67D147B68EE}"/>
              </a:ext>
            </a:extLst>
          </p:cNvPr>
          <p:cNvSpPr txBox="1"/>
          <p:nvPr/>
        </p:nvSpPr>
        <p:spPr>
          <a:xfrm>
            <a:off x="3887041" y="6963810"/>
            <a:ext cx="45845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RADIO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17" name="Line">
            <a:extLst>
              <a:ext uri="{FF2B5EF4-FFF2-40B4-BE49-F238E27FC236}">
                <a16:creationId xmlns:a16="http://schemas.microsoft.com/office/drawing/2014/main" id="{ADAE7DF3-86F2-1146-BF27-8AB81AD30C64}"/>
              </a:ext>
            </a:extLst>
          </p:cNvPr>
          <p:cNvSpPr/>
          <p:nvPr/>
        </p:nvSpPr>
        <p:spPr>
          <a:xfrm>
            <a:off x="3845800" y="6839738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B16F3BE-E439-B34C-81B7-AEF87A9FC00E}"/>
              </a:ext>
            </a:extLst>
          </p:cNvPr>
          <p:cNvSpPr/>
          <p:nvPr/>
        </p:nvSpPr>
        <p:spPr>
          <a:xfrm>
            <a:off x="3835358" y="7282341"/>
            <a:ext cx="289053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f7Radio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choices = NULL, selected = NULL)</a:t>
            </a:r>
          </a:p>
        </p:txBody>
      </p:sp>
      <p:sp>
        <p:nvSpPr>
          <p:cNvPr id="119" name="APP TEMPLATE">
            <a:extLst>
              <a:ext uri="{FF2B5EF4-FFF2-40B4-BE49-F238E27FC236}">
                <a16:creationId xmlns:a16="http://schemas.microsoft.com/office/drawing/2014/main" id="{7F1F7C4D-6893-8943-BAA8-BE12718DF4BC}"/>
              </a:ext>
            </a:extLst>
          </p:cNvPr>
          <p:cNvSpPr txBox="1"/>
          <p:nvPr/>
        </p:nvSpPr>
        <p:spPr>
          <a:xfrm>
            <a:off x="4419994" y="7588803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0" name="APP TEMPLATE">
            <a:extLst>
              <a:ext uri="{FF2B5EF4-FFF2-40B4-BE49-F238E27FC236}">
                <a16:creationId xmlns:a16="http://schemas.microsoft.com/office/drawing/2014/main" id="{BCE416E6-E6D7-324F-8F8C-E2B8B73E049B}"/>
              </a:ext>
            </a:extLst>
          </p:cNvPr>
          <p:cNvSpPr txBox="1"/>
          <p:nvPr/>
        </p:nvSpPr>
        <p:spPr>
          <a:xfrm>
            <a:off x="6036995" y="7581603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1" name="Picture 4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379BB5-C94F-714E-A84A-719C85ED38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961" y="7879130"/>
            <a:ext cx="1454150" cy="806450"/>
          </a:xfrm>
          <a:prstGeom prst="rect">
            <a:avLst/>
          </a:prstGeom>
        </p:spPr>
      </p:pic>
      <p:pic>
        <p:nvPicPr>
          <p:cNvPr id="43" name="Picture 4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E5663D-D690-2A4A-9B91-EA9094F4AAF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50" y="7871522"/>
            <a:ext cx="1454150" cy="806450"/>
          </a:xfrm>
          <a:prstGeom prst="rect">
            <a:avLst/>
          </a:prstGeom>
        </p:spPr>
      </p:pic>
      <p:sp>
        <p:nvSpPr>
          <p:cNvPr id="126" name="APP TEMPLATE">
            <a:extLst>
              <a:ext uri="{FF2B5EF4-FFF2-40B4-BE49-F238E27FC236}">
                <a16:creationId xmlns:a16="http://schemas.microsoft.com/office/drawing/2014/main" id="{A09BE1BD-1A63-E947-82A8-6A31B68BC6ED}"/>
              </a:ext>
            </a:extLst>
          </p:cNvPr>
          <p:cNvSpPr txBox="1"/>
          <p:nvPr/>
        </p:nvSpPr>
        <p:spPr>
          <a:xfrm>
            <a:off x="7090166" y="540068"/>
            <a:ext cx="103554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SMART SELECT</a:t>
            </a:r>
            <a:endParaRPr dirty="0">
              <a:solidFill>
                <a:srgbClr val="FA4307"/>
              </a:solidFill>
            </a:endParaRPr>
          </a:p>
        </p:txBody>
      </p: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1E49E10-59DC-9F42-8E85-7982C485E137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/>
          <a:stretch/>
        </p:blipFill>
        <p:spPr>
          <a:xfrm>
            <a:off x="7335737" y="1462138"/>
            <a:ext cx="2308975" cy="292100"/>
          </a:xfrm>
          <a:prstGeom prst="rect">
            <a:avLst/>
          </a:prstGeom>
        </p:spPr>
      </p:pic>
      <p:pic>
        <p:nvPicPr>
          <p:cNvPr id="47" name="Picture 4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F98A13-692B-E34C-AC64-7582FFDD24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576" y="2036815"/>
            <a:ext cx="1428750" cy="242316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8AD658ED-2D9E-8A48-A946-A64C6D145268}"/>
              </a:ext>
            </a:extLst>
          </p:cNvPr>
          <p:cNvSpPr/>
          <p:nvPr/>
        </p:nvSpPr>
        <p:spPr>
          <a:xfrm>
            <a:off x="7446283" y="845736"/>
            <a:ext cx="259843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f7SmartSelect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choices, selected = NULL, type = c("sheet", "popup", "popover"), smart = TRUE, multiple = FALSE )</a:t>
            </a:r>
          </a:p>
        </p:txBody>
      </p:sp>
      <p:sp>
        <p:nvSpPr>
          <p:cNvPr id="132" name="APP TEMPLATE">
            <a:extLst>
              <a:ext uri="{FF2B5EF4-FFF2-40B4-BE49-F238E27FC236}">
                <a16:creationId xmlns:a16="http://schemas.microsoft.com/office/drawing/2014/main" id="{62DB1262-A97B-1540-BDCF-78B17FA41AD9}"/>
              </a:ext>
            </a:extLst>
          </p:cNvPr>
          <p:cNvSpPr txBox="1"/>
          <p:nvPr/>
        </p:nvSpPr>
        <p:spPr>
          <a:xfrm>
            <a:off x="7137367" y="4804945"/>
            <a:ext cx="1146148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AUTOCOMPLETE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33" name="Line">
            <a:extLst>
              <a:ext uri="{FF2B5EF4-FFF2-40B4-BE49-F238E27FC236}">
                <a16:creationId xmlns:a16="http://schemas.microsoft.com/office/drawing/2014/main" id="{A033042F-3848-B64A-978B-6E2DC1C65E05}"/>
              </a:ext>
            </a:extLst>
          </p:cNvPr>
          <p:cNvSpPr/>
          <p:nvPr/>
        </p:nvSpPr>
        <p:spPr>
          <a:xfrm>
            <a:off x="7096126" y="4680873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50" name="Picture 4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A8DCD8-98B6-8F41-B12D-220FD45A34B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01" y="5320454"/>
            <a:ext cx="1231900" cy="250825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8044567E-37AC-3A44-903F-F394ACCFE5BD}"/>
              </a:ext>
            </a:extLst>
          </p:cNvPr>
          <p:cNvSpPr/>
          <p:nvPr/>
        </p:nvSpPr>
        <p:spPr>
          <a:xfrm>
            <a:off x="8459112" y="5288137"/>
            <a:ext cx="209213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f7AutoComplete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placeholder = NULL, value = choices[1], choices, typeahead = TRUE, </a:t>
            </a:r>
            <a:r>
              <a:rPr lang="en-US" sz="900" b="0" dirty="0" err="1">
                <a:solidFill>
                  <a:srgbClr val="000000"/>
                </a:solidFill>
              </a:rPr>
              <a:t>expandInput</a:t>
            </a:r>
            <a:r>
              <a:rPr lang="en-US" sz="900" b="0" dirty="0">
                <a:solidFill>
                  <a:srgbClr val="000000"/>
                </a:solidFill>
              </a:rPr>
              <a:t> = TRUE, type = c("popup", "page", "dropdown"), </a:t>
            </a:r>
            <a:r>
              <a:rPr lang="en-US" sz="900" b="0" dirty="0" err="1">
                <a:solidFill>
                  <a:srgbClr val="000000"/>
                </a:solidFill>
              </a:rPr>
              <a:t>dropdownPlaceholderText</a:t>
            </a:r>
            <a:r>
              <a:rPr lang="en-US" sz="900" b="0" dirty="0">
                <a:solidFill>
                  <a:srgbClr val="000000"/>
                </a:solidFill>
              </a:rPr>
              <a:t> = NULL, multiple = FALSE )</a:t>
            </a:r>
          </a:p>
        </p:txBody>
      </p:sp>
      <p:sp>
        <p:nvSpPr>
          <p:cNvPr id="138" name="APP TEMPLATE">
            <a:extLst>
              <a:ext uri="{FF2B5EF4-FFF2-40B4-BE49-F238E27FC236}">
                <a16:creationId xmlns:a16="http://schemas.microsoft.com/office/drawing/2014/main" id="{F2214F10-79AE-5F43-B304-931163FB4891}"/>
              </a:ext>
            </a:extLst>
          </p:cNvPr>
          <p:cNvSpPr txBox="1"/>
          <p:nvPr/>
        </p:nvSpPr>
        <p:spPr>
          <a:xfrm>
            <a:off x="7172512" y="8163478"/>
            <a:ext cx="527388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PICKER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39" name="Line">
            <a:extLst>
              <a:ext uri="{FF2B5EF4-FFF2-40B4-BE49-F238E27FC236}">
                <a16:creationId xmlns:a16="http://schemas.microsoft.com/office/drawing/2014/main" id="{908451E6-39D4-334E-8E3E-AACB1E6D0907}"/>
              </a:ext>
            </a:extLst>
          </p:cNvPr>
          <p:cNvSpPr/>
          <p:nvPr/>
        </p:nvSpPr>
        <p:spPr>
          <a:xfrm>
            <a:off x="7131271" y="8039406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61" name="Picture 6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BB9658-5468-1341-9560-0E7575EF38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063" y="8975586"/>
            <a:ext cx="2247900" cy="12954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8E34F6EE-3DD0-6842-9E9C-A18D64F26031}"/>
              </a:ext>
            </a:extLst>
          </p:cNvPr>
          <p:cNvSpPr/>
          <p:nvPr/>
        </p:nvSpPr>
        <p:spPr>
          <a:xfrm>
            <a:off x="7130099" y="8403269"/>
            <a:ext cx="250677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f7Picker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placeholder = NULL, value = choices[1], choices) </a:t>
            </a:r>
            <a:br>
              <a:rPr lang="en-US" sz="900" dirty="0">
                <a:solidFill>
                  <a:srgbClr val="000000"/>
                </a:solidFill>
              </a:rPr>
            </a:b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42" name="APP TEMPLATE">
            <a:extLst>
              <a:ext uri="{FF2B5EF4-FFF2-40B4-BE49-F238E27FC236}">
                <a16:creationId xmlns:a16="http://schemas.microsoft.com/office/drawing/2014/main" id="{4B57777F-C2AB-E54C-9F16-4D5B4B82C690}"/>
              </a:ext>
            </a:extLst>
          </p:cNvPr>
          <p:cNvSpPr txBox="1"/>
          <p:nvPr/>
        </p:nvSpPr>
        <p:spPr>
          <a:xfrm>
            <a:off x="10545378" y="537734"/>
            <a:ext cx="913712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DATE PICKER</a:t>
            </a:r>
            <a:endParaRPr dirty="0">
              <a:solidFill>
                <a:srgbClr val="FA4307"/>
              </a:solidFill>
            </a:endParaRPr>
          </a:p>
        </p:txBody>
      </p:sp>
      <p:pic>
        <p:nvPicPr>
          <p:cNvPr id="65" name="Picture 6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9344D5-2EC5-E24C-A5D3-64C9999BB43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900" y="1350005"/>
            <a:ext cx="2279650" cy="212725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E40A9A6E-A38E-A841-8DC0-F1E4D3DE3431}"/>
              </a:ext>
            </a:extLst>
          </p:cNvPr>
          <p:cNvSpPr/>
          <p:nvPr/>
        </p:nvSpPr>
        <p:spPr>
          <a:xfrm>
            <a:off x="10488113" y="833832"/>
            <a:ext cx="2950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f7DatePicker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value = NULL, min = NULL, max = NULL, format = "</a:t>
            </a:r>
            <a:r>
              <a:rPr lang="en-US" sz="900" b="0" dirty="0" err="1">
                <a:solidFill>
                  <a:srgbClr val="000000"/>
                </a:solidFill>
              </a:rPr>
              <a:t>yyyy</a:t>
            </a:r>
            <a:r>
              <a:rPr lang="en-US" sz="900" b="0" dirty="0">
                <a:solidFill>
                  <a:srgbClr val="000000"/>
                </a:solidFill>
              </a:rPr>
              <a:t>-mm-dd" )</a:t>
            </a:r>
          </a:p>
        </p:txBody>
      </p:sp>
      <p:sp>
        <p:nvSpPr>
          <p:cNvPr id="156" name="APP TEMPLATE">
            <a:extLst>
              <a:ext uri="{FF2B5EF4-FFF2-40B4-BE49-F238E27FC236}">
                <a16:creationId xmlns:a16="http://schemas.microsoft.com/office/drawing/2014/main" id="{76BC88A8-E2BD-C94A-9DD8-1D6941CAE400}"/>
              </a:ext>
            </a:extLst>
          </p:cNvPr>
          <p:cNvSpPr txBox="1"/>
          <p:nvPr/>
        </p:nvSpPr>
        <p:spPr>
          <a:xfrm>
            <a:off x="8406563" y="1754238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8" name="APP TEMPLATE">
            <a:extLst>
              <a:ext uri="{FF2B5EF4-FFF2-40B4-BE49-F238E27FC236}">
                <a16:creationId xmlns:a16="http://schemas.microsoft.com/office/drawing/2014/main" id="{40AEF4C1-9795-BE49-B1C2-A792FFC0BD76}"/>
              </a:ext>
            </a:extLst>
          </p:cNvPr>
          <p:cNvSpPr txBox="1"/>
          <p:nvPr/>
        </p:nvSpPr>
        <p:spPr>
          <a:xfrm>
            <a:off x="8455909" y="8738490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9" name="APP TEMPLATE">
            <a:extLst>
              <a:ext uri="{FF2B5EF4-FFF2-40B4-BE49-F238E27FC236}">
                <a16:creationId xmlns:a16="http://schemas.microsoft.com/office/drawing/2014/main" id="{38F64344-87E4-064C-B220-A8A154D9A998}"/>
              </a:ext>
            </a:extLst>
          </p:cNvPr>
          <p:cNvSpPr txBox="1"/>
          <p:nvPr/>
        </p:nvSpPr>
        <p:spPr>
          <a:xfrm>
            <a:off x="10560198" y="3817190"/>
            <a:ext cx="53540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SELECT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60" name="Line">
            <a:extLst>
              <a:ext uri="{FF2B5EF4-FFF2-40B4-BE49-F238E27FC236}">
                <a16:creationId xmlns:a16="http://schemas.microsoft.com/office/drawing/2014/main" id="{D6482840-A993-3F4F-8F88-9A9CD0494B4A}"/>
              </a:ext>
            </a:extLst>
          </p:cNvPr>
          <p:cNvSpPr/>
          <p:nvPr/>
        </p:nvSpPr>
        <p:spPr>
          <a:xfrm>
            <a:off x="10554531" y="3677968"/>
            <a:ext cx="2959437" cy="11719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CAD1086-791B-3544-99D5-26A558D83653}"/>
              </a:ext>
            </a:extLst>
          </p:cNvPr>
          <p:cNvSpPr txBox="1"/>
          <p:nvPr/>
        </p:nvSpPr>
        <p:spPr>
          <a:xfrm>
            <a:off x="8421145" y="1403438"/>
            <a:ext cx="367088" cy="320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rPr>
              <a:t>(1)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182415B-1F4D-2C4A-8EB7-55AF649EB8E7}"/>
              </a:ext>
            </a:extLst>
          </p:cNvPr>
          <p:cNvSpPr txBox="1"/>
          <p:nvPr/>
        </p:nvSpPr>
        <p:spPr>
          <a:xfrm>
            <a:off x="7474256" y="3127768"/>
            <a:ext cx="367088" cy="320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rPr>
              <a:t>(2)</a:t>
            </a:r>
          </a:p>
        </p:txBody>
      </p:sp>
      <p:pic>
        <p:nvPicPr>
          <p:cNvPr id="72" name="Picture 7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B5E52B-DB8B-114F-B49D-9A9B3473F47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223" y="4671509"/>
            <a:ext cx="2381250" cy="243205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AC13FC1D-C1DC-844B-B7F0-E311AD2543EC}"/>
              </a:ext>
            </a:extLst>
          </p:cNvPr>
          <p:cNvSpPr/>
          <p:nvPr/>
        </p:nvSpPr>
        <p:spPr>
          <a:xfrm>
            <a:off x="10557918" y="4164004"/>
            <a:ext cx="254909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f7Select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choices</a:t>
            </a:r>
            <a:r>
              <a:rPr lang="en-US" sz="900" b="0">
                <a:solidFill>
                  <a:srgbClr val="000000"/>
                </a:solidFill>
              </a:rPr>
              <a:t>, selected = NULL)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EF00687-EF0E-634C-833E-FEB4954AEEEE}"/>
              </a:ext>
            </a:extLst>
          </p:cNvPr>
          <p:cNvSpPr/>
          <p:nvPr/>
        </p:nvSpPr>
        <p:spPr>
          <a:xfrm>
            <a:off x="3737605" y="2411918"/>
            <a:ext cx="30011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f7Password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value = "", placeholder = NULL)</a:t>
            </a:r>
          </a:p>
        </p:txBody>
      </p:sp>
      <p:pic>
        <p:nvPicPr>
          <p:cNvPr id="86" name="Picture 8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C9E6F9-E716-CF4B-9D38-F8990EC378CA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62"/>
          <a:stretch/>
        </p:blipFill>
        <p:spPr>
          <a:xfrm>
            <a:off x="8469887" y="6397995"/>
            <a:ext cx="1984375" cy="1020378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674BC3D5-5269-7442-A436-92E26B98BCA0}"/>
              </a:ext>
            </a:extLst>
          </p:cNvPr>
          <p:cNvSpPr/>
          <p:nvPr/>
        </p:nvSpPr>
        <p:spPr>
          <a:xfrm>
            <a:off x="8423882" y="7477655"/>
            <a:ext cx="2090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Autocomplete input in a popup with multiple enable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BD03D65-7029-4F45-9D50-7A8BFEE906B6}"/>
              </a:ext>
            </a:extLst>
          </p:cNvPr>
          <p:cNvCxnSpPr>
            <a:cxnSpLocks/>
          </p:cNvCxnSpPr>
          <p:nvPr/>
        </p:nvCxnSpPr>
        <p:spPr>
          <a:xfrm flipH="1" flipV="1">
            <a:off x="9462073" y="7142595"/>
            <a:ext cx="1" cy="37057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4" name="APP TEMPLATE">
            <a:extLst>
              <a:ext uri="{FF2B5EF4-FFF2-40B4-BE49-F238E27FC236}">
                <a16:creationId xmlns:a16="http://schemas.microsoft.com/office/drawing/2014/main" id="{81CB5C85-764B-2041-A2F0-1B0CD8E7201F}"/>
              </a:ext>
            </a:extLst>
          </p:cNvPr>
          <p:cNvSpPr txBox="1"/>
          <p:nvPr/>
        </p:nvSpPr>
        <p:spPr>
          <a:xfrm>
            <a:off x="10560198" y="7352538"/>
            <a:ext cx="163025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ACTION BUTTON (FABS)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65" name="Line">
            <a:extLst>
              <a:ext uri="{FF2B5EF4-FFF2-40B4-BE49-F238E27FC236}">
                <a16:creationId xmlns:a16="http://schemas.microsoft.com/office/drawing/2014/main" id="{D111A00E-A012-2941-8C0B-26E5FCA010F7}"/>
              </a:ext>
            </a:extLst>
          </p:cNvPr>
          <p:cNvSpPr/>
          <p:nvPr/>
        </p:nvSpPr>
        <p:spPr>
          <a:xfrm>
            <a:off x="10554531" y="7213316"/>
            <a:ext cx="2959437" cy="11719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8" name="APP TEMPLATE">
            <a:extLst>
              <a:ext uri="{FF2B5EF4-FFF2-40B4-BE49-F238E27FC236}">
                <a16:creationId xmlns:a16="http://schemas.microsoft.com/office/drawing/2014/main" id="{B2C197C0-FA09-7C40-BA2D-9846BECEB336}"/>
              </a:ext>
            </a:extLst>
          </p:cNvPr>
          <p:cNvSpPr txBox="1"/>
          <p:nvPr/>
        </p:nvSpPr>
        <p:spPr>
          <a:xfrm>
            <a:off x="3835215" y="9026239"/>
            <a:ext cx="11477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ACTION BUTTON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69" name="Line">
            <a:extLst>
              <a:ext uri="{FF2B5EF4-FFF2-40B4-BE49-F238E27FC236}">
                <a16:creationId xmlns:a16="http://schemas.microsoft.com/office/drawing/2014/main" id="{E9D30D35-71C4-AA41-A5CF-16135D35F81A}"/>
              </a:ext>
            </a:extLst>
          </p:cNvPr>
          <p:cNvSpPr/>
          <p:nvPr/>
        </p:nvSpPr>
        <p:spPr>
          <a:xfrm>
            <a:off x="3829548" y="8887017"/>
            <a:ext cx="2959437" cy="11719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5FE3C8F1-920B-6449-9207-85BFA2A20D1D}"/>
              </a:ext>
            </a:extLst>
          </p:cNvPr>
          <p:cNvSpPr/>
          <p:nvPr/>
        </p:nvSpPr>
        <p:spPr>
          <a:xfrm>
            <a:off x="3762418" y="9217704"/>
            <a:ext cx="275478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f7Button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 = NULL, label = NULL, </a:t>
            </a:r>
            <a:r>
              <a:rPr lang="en-US" sz="900" b="0" dirty="0" err="1">
                <a:solidFill>
                  <a:srgbClr val="000000"/>
                </a:solidFill>
              </a:rPr>
              <a:t>src</a:t>
            </a:r>
            <a:r>
              <a:rPr lang="en-US" sz="900" b="0" dirty="0">
                <a:solidFill>
                  <a:srgbClr val="000000"/>
                </a:solidFill>
              </a:rPr>
              <a:t> = NULL, color = NULL, fill = TRUE, outline = FALSE, shadow = FALSE, rounded = FALSE, size = NULL)</a:t>
            </a:r>
          </a:p>
        </p:txBody>
      </p:sp>
      <p:pic>
        <p:nvPicPr>
          <p:cNvPr id="171" name="Picture 170" descr="A close up of a sign&#10;&#10;Description automatically generated">
            <a:extLst>
              <a:ext uri="{FF2B5EF4-FFF2-40B4-BE49-F238E27FC236}">
                <a16:creationId xmlns:a16="http://schemas.microsoft.com/office/drawing/2014/main" id="{3FEC9D2C-FAE0-8B48-8A78-78A2AD8395FA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" r="35302"/>
          <a:stretch/>
        </p:blipFill>
        <p:spPr>
          <a:xfrm>
            <a:off x="3829202" y="9765933"/>
            <a:ext cx="1384916" cy="323850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87935FA7-ACCD-C248-AD9B-2FA4B1F72883}"/>
              </a:ext>
            </a:extLst>
          </p:cNvPr>
          <p:cNvSpPr/>
          <p:nvPr/>
        </p:nvSpPr>
        <p:spPr>
          <a:xfrm>
            <a:off x="5228060" y="9716241"/>
            <a:ext cx="16351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tip: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f7Button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may be grouped in an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f7Segment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.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94301B-BD68-6E45-B5FD-EEA027B83F08}"/>
              </a:ext>
            </a:extLst>
          </p:cNvPr>
          <p:cNvSpPr/>
          <p:nvPr/>
        </p:nvSpPr>
        <p:spPr>
          <a:xfrm>
            <a:off x="10500186" y="7566248"/>
            <a:ext cx="31818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f7Fabs</a:t>
            </a:r>
            <a:r>
              <a:rPr lang="en-US" sz="900" b="0" dirty="0">
                <a:solidFill>
                  <a:srgbClr val="000000"/>
                </a:solidFill>
              </a:rPr>
              <a:t>( ..., position = c("right-top", "right-center", "right-bottom", "left-top", "left-center", "left-bottom", "center-center", "center-top", "center-bottom"), color = NULL, extended = FALSE, label = NULL, </a:t>
            </a:r>
            <a:r>
              <a:rPr lang="en-US" sz="900" b="0" dirty="0" err="1">
                <a:solidFill>
                  <a:srgbClr val="000000"/>
                </a:solidFill>
              </a:rPr>
              <a:t>sideOpen</a:t>
            </a:r>
            <a:r>
              <a:rPr lang="en-US" sz="900" b="0" dirty="0">
                <a:solidFill>
                  <a:srgbClr val="000000"/>
                </a:solidFill>
              </a:rPr>
              <a:t> = c("left", "right", "top", "bottom", "center"), morph = FALSE, </a:t>
            </a:r>
            <a:r>
              <a:rPr lang="en-US" sz="900" b="0" dirty="0" err="1">
                <a:solidFill>
                  <a:srgbClr val="000000"/>
                </a:solidFill>
              </a:rPr>
              <a:t>morphTarget</a:t>
            </a:r>
            <a:r>
              <a:rPr lang="en-US" sz="900" b="0" dirty="0">
                <a:solidFill>
                  <a:srgbClr val="000000"/>
                </a:solidFill>
              </a:rPr>
              <a:t> = NULL 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B317623-017A-AE43-96E1-8900AC77C393}"/>
              </a:ext>
            </a:extLst>
          </p:cNvPr>
          <p:cNvSpPr/>
          <p:nvPr/>
        </p:nvSpPr>
        <p:spPr>
          <a:xfrm>
            <a:off x="10514574" y="8568551"/>
            <a:ext cx="26068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f7Fab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width = NULL, ..., flag = NULL)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9E1D9810-C328-D943-9270-05FF3C89E30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830" y="9049395"/>
            <a:ext cx="300990" cy="278130"/>
          </a:xfrm>
          <a:prstGeom prst="rect">
            <a:avLst/>
          </a:prstGeom>
        </p:spPr>
      </p:pic>
      <p:pic>
        <p:nvPicPr>
          <p:cNvPr id="107" name="Picture 10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0A40A602-8F12-7D41-8A79-8A6913E850A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991" y="8897424"/>
            <a:ext cx="765810" cy="697230"/>
          </a:xfrm>
          <a:prstGeom prst="rect">
            <a:avLst/>
          </a:prstGeom>
        </p:spPr>
      </p:pic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C9FA654-D06B-C14E-9B41-8772E6B3B22D}"/>
              </a:ext>
            </a:extLst>
          </p:cNvPr>
          <p:cNvCxnSpPr>
            <a:cxnSpLocks/>
          </p:cNvCxnSpPr>
          <p:nvPr/>
        </p:nvCxnSpPr>
        <p:spPr>
          <a:xfrm>
            <a:off x="11675016" y="9188460"/>
            <a:ext cx="325868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0381E20-A02E-6248-92AA-851366E8A5DB}"/>
              </a:ext>
            </a:extLst>
          </p:cNvPr>
          <p:cNvSpPr/>
          <p:nvPr/>
        </p:nvSpPr>
        <p:spPr>
          <a:xfrm>
            <a:off x="11642797" y="9246039"/>
            <a:ext cx="4892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click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DF9D64BE-E908-164F-935A-53725191B3A3}"/>
              </a:ext>
            </a:extLst>
          </p:cNvPr>
          <p:cNvSpPr/>
          <p:nvPr/>
        </p:nvSpPr>
        <p:spPr>
          <a:xfrm>
            <a:off x="10580709" y="9737373"/>
            <a:ext cx="2702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tip: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f7Fabs 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contain f7Fab, an improved action button.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25" name="Graphique 6">
            <a:extLst>
              <a:ext uri="{FF2B5EF4-FFF2-40B4-BE49-F238E27FC236}">
                <a16:creationId xmlns:a16="http://schemas.microsoft.com/office/drawing/2014/main" id="{1F8487D6-D4BC-7548-8CC6-45CE3E2839A2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 r="45972"/>
          <a:stretch/>
        </p:blipFill>
        <p:spPr>
          <a:xfrm>
            <a:off x="220034" y="9842213"/>
            <a:ext cx="2442742" cy="762000"/>
          </a:xfrm>
          <a:prstGeom prst="rect">
            <a:avLst/>
          </a:prstGeom>
        </p:spPr>
      </p:pic>
      <p:sp>
        <p:nvSpPr>
          <p:cNvPr id="127" name="RStudio® is a trademark of RStudio, Inc.  •  CC BY SA Your Name •  your@email.com  •  844-448-1212 • your.website.com •  Learn more at webpage or vignette   •  package version  0.5.0 •  Updated: 2017-01">
            <a:extLst>
              <a:ext uri="{FF2B5EF4-FFF2-40B4-BE49-F238E27FC236}">
                <a16:creationId xmlns:a16="http://schemas.microsoft.com/office/drawing/2014/main" id="{244B62DD-16F7-D846-B986-1D1697E7FE02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lang="en-US" dirty="0" err="1"/>
              <a:t>RinteRface</a:t>
            </a:r>
            <a:r>
              <a:rPr lang="en-US" dirty="0"/>
              <a:t>-https://</a:t>
            </a:r>
            <a:r>
              <a:rPr lang="en-US" dirty="0" err="1"/>
              <a:t>rinterface.com</a:t>
            </a:r>
            <a:r>
              <a:rPr lang="en-US" dirty="0"/>
              <a:t> </a:t>
            </a:r>
            <a:r>
              <a:rPr dirty="0"/>
              <a:t> •  </a:t>
            </a:r>
            <a:r>
              <a:rPr lang="fr-FR" dirty="0"/>
              <a:t>David Granjon</a:t>
            </a:r>
            <a:r>
              <a:rPr dirty="0"/>
              <a:t> •  </a:t>
            </a:r>
            <a:r>
              <a:rPr lang="fr-FR" dirty="0" err="1"/>
              <a:t>dgranjon</a:t>
            </a:r>
            <a:r>
              <a:rPr dirty="0">
                <a:hlinkClick r:id="rId33"/>
              </a:rPr>
              <a:t>@</a:t>
            </a:r>
            <a:r>
              <a:rPr lang="fr-FR" dirty="0">
                <a:hlinkClick r:id="rId33"/>
              </a:rPr>
              <a:t>ymail</a:t>
            </a:r>
            <a:r>
              <a:rPr dirty="0">
                <a:hlinkClick r:id="rId33"/>
              </a:rPr>
              <a:t>.com</a:t>
            </a:r>
            <a:r>
              <a:rPr dirty="0"/>
              <a:t>  • </a:t>
            </a:r>
            <a:r>
              <a:rPr lang="fr-FR" dirty="0">
                <a:hlinkClick r:id="rId34"/>
              </a:rPr>
              <a:t>https://divadnojnarg.github.io</a:t>
            </a:r>
            <a:r>
              <a:rPr lang="fr-FR" dirty="0"/>
              <a:t> </a:t>
            </a:r>
            <a:r>
              <a:rPr dirty="0"/>
              <a:t>•  Learn more at </a:t>
            </a:r>
            <a:r>
              <a:rPr lang="fr-FR" dirty="0">
                <a:hlinkClick r:id="rId35"/>
              </a:rPr>
              <a:t>https://rinterface.github.io/shinyMobile/</a:t>
            </a:r>
            <a:r>
              <a:rPr lang="fr-FR" dirty="0"/>
              <a:t> </a:t>
            </a:r>
            <a:r>
              <a:rPr dirty="0"/>
              <a:t>•  package version  0.</a:t>
            </a:r>
            <a:r>
              <a:rPr lang="fr-FR" dirty="0"/>
              <a:t>2</a:t>
            </a:r>
            <a:r>
              <a:rPr dirty="0"/>
              <a:t>.</a:t>
            </a:r>
            <a:r>
              <a:rPr lang="fr-FR" dirty="0"/>
              <a:t>0 </a:t>
            </a:r>
            <a:r>
              <a:rPr dirty="0"/>
              <a:t>•  Updated: 201</a:t>
            </a:r>
            <a:r>
              <a:rPr lang="fr-FR" dirty="0"/>
              <a:t>9</a:t>
            </a:r>
            <a:r>
              <a:rPr dirty="0"/>
              <a:t>-</a:t>
            </a:r>
            <a:r>
              <a:rPr lang="en-US" dirty="0"/>
              <a:t>12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5521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">
            <a:extLst>
              <a:ext uri="{FF2B5EF4-FFF2-40B4-BE49-F238E27FC236}">
                <a16:creationId xmlns:a16="http://schemas.microsoft.com/office/drawing/2014/main" id="{3A3636A9-058B-7042-A442-307CED7D2D44}"/>
              </a:ext>
            </a:extLst>
          </p:cNvPr>
          <p:cNvGrpSpPr/>
          <p:nvPr/>
        </p:nvGrpSpPr>
        <p:grpSpPr>
          <a:xfrm>
            <a:off x="8377087" y="-1013161"/>
            <a:ext cx="6164293" cy="3553106"/>
            <a:chOff x="-6400" y="51032"/>
            <a:chExt cx="6164292" cy="3553105"/>
          </a:xfrm>
        </p:grpSpPr>
        <p:grpSp>
          <p:nvGrpSpPr>
            <p:cNvPr id="127" name="Group">
              <a:extLst>
                <a:ext uri="{FF2B5EF4-FFF2-40B4-BE49-F238E27FC236}">
                  <a16:creationId xmlns:a16="http://schemas.microsoft.com/office/drawing/2014/main" id="{A5C51803-70FB-FE4C-9AC3-CA6F79A6DB9B}"/>
                </a:ext>
              </a:extLst>
            </p:cNvPr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142" name="Triangle">
                <a:extLst>
                  <a:ext uri="{FF2B5EF4-FFF2-40B4-BE49-F238E27FC236}">
                    <a16:creationId xmlns:a16="http://schemas.microsoft.com/office/drawing/2014/main" id="{FD13FD31-FD93-1144-9331-2C132E06D46C}"/>
                  </a:ext>
                </a:extLst>
              </p:cNvPr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DA1212"/>
              </a:solidFill>
              <a:ln w="3175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6" name="Circle">
                <a:extLst>
                  <a:ext uri="{FF2B5EF4-FFF2-40B4-BE49-F238E27FC236}">
                    <a16:creationId xmlns:a16="http://schemas.microsoft.com/office/drawing/2014/main" id="{93326A75-D5F0-4642-A8A2-B3E4440EA1E2}"/>
                  </a:ext>
                </a:extLst>
              </p:cNvPr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8" name="Circle">
                <a:extLst>
                  <a:ext uri="{FF2B5EF4-FFF2-40B4-BE49-F238E27FC236}">
                    <a16:creationId xmlns:a16="http://schemas.microsoft.com/office/drawing/2014/main" id="{1E3752EC-9733-7D41-BB51-4D15137B7B56}"/>
                  </a:ext>
                </a:extLst>
              </p:cNvPr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chemeClr val="accent5">
                  <a:lumMod val="75000"/>
                  <a:alpha val="5045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9" name="Triangle">
                <a:extLst>
                  <a:ext uri="{FF2B5EF4-FFF2-40B4-BE49-F238E27FC236}">
                    <a16:creationId xmlns:a16="http://schemas.microsoft.com/office/drawing/2014/main" id="{B5D214A0-FF66-8741-8176-84202D50D9F3}"/>
                  </a:ext>
                </a:extLst>
              </p:cNvPr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0" name="Triangle">
                <a:extLst>
                  <a:ext uri="{FF2B5EF4-FFF2-40B4-BE49-F238E27FC236}">
                    <a16:creationId xmlns:a16="http://schemas.microsoft.com/office/drawing/2014/main" id="{50AC46EB-E9CD-8744-BA67-A2AF1424C416}"/>
                  </a:ext>
                </a:extLst>
              </p:cNvPr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1" name="Circle">
                <a:extLst>
                  <a:ext uri="{FF2B5EF4-FFF2-40B4-BE49-F238E27FC236}">
                    <a16:creationId xmlns:a16="http://schemas.microsoft.com/office/drawing/2014/main" id="{95577BEC-D88B-EB43-8DF2-A61CD55F4A69}"/>
                  </a:ext>
                </a:extLst>
              </p:cNvPr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2" name="Circle">
                <a:extLst>
                  <a:ext uri="{FF2B5EF4-FFF2-40B4-BE49-F238E27FC236}">
                    <a16:creationId xmlns:a16="http://schemas.microsoft.com/office/drawing/2014/main" id="{A7A6E2E1-24E4-904E-AEE7-FAFFE5970DD5}"/>
                  </a:ext>
                </a:extLst>
              </p:cNvPr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3" name="Triangle">
                <a:extLst>
                  <a:ext uri="{FF2B5EF4-FFF2-40B4-BE49-F238E27FC236}">
                    <a16:creationId xmlns:a16="http://schemas.microsoft.com/office/drawing/2014/main" id="{F0A99D03-4224-DA47-ABDB-1D240F6C1B79}"/>
                  </a:ext>
                </a:extLst>
              </p:cNvPr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9" name="Circle">
                <a:extLst>
                  <a:ext uri="{FF2B5EF4-FFF2-40B4-BE49-F238E27FC236}">
                    <a16:creationId xmlns:a16="http://schemas.microsoft.com/office/drawing/2014/main" id="{313F8246-615A-B643-B288-D62F2B81797A}"/>
                  </a:ext>
                </a:extLst>
              </p:cNvPr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0" name="Triangle">
                <a:extLst>
                  <a:ext uri="{FF2B5EF4-FFF2-40B4-BE49-F238E27FC236}">
                    <a16:creationId xmlns:a16="http://schemas.microsoft.com/office/drawing/2014/main" id="{F0531C74-7524-5C4D-B631-A28B4A769A47}"/>
                  </a:ext>
                </a:extLst>
              </p:cNvPr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2" name="Circle">
                <a:extLst>
                  <a:ext uri="{FF2B5EF4-FFF2-40B4-BE49-F238E27FC236}">
                    <a16:creationId xmlns:a16="http://schemas.microsoft.com/office/drawing/2014/main" id="{BB75D4C9-2A8A-0841-8B62-0C1DE88E69B1}"/>
                  </a:ext>
                </a:extLst>
              </p:cNvPr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3" name="Triangle">
                <a:extLst>
                  <a:ext uri="{FF2B5EF4-FFF2-40B4-BE49-F238E27FC236}">
                    <a16:creationId xmlns:a16="http://schemas.microsoft.com/office/drawing/2014/main" id="{4565E551-B8C2-CD4F-BE16-76D2F57E61B3}"/>
                  </a:ext>
                </a:extLst>
              </p:cNvPr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4" name="Circle">
                <a:extLst>
                  <a:ext uri="{FF2B5EF4-FFF2-40B4-BE49-F238E27FC236}">
                    <a16:creationId xmlns:a16="http://schemas.microsoft.com/office/drawing/2014/main" id="{36666223-0923-2B43-927B-833EFF159B27}"/>
                  </a:ext>
                </a:extLst>
              </p:cNvPr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5" name="Triangle">
                <a:extLst>
                  <a:ext uri="{FF2B5EF4-FFF2-40B4-BE49-F238E27FC236}">
                    <a16:creationId xmlns:a16="http://schemas.microsoft.com/office/drawing/2014/main" id="{7A344D70-CA1E-FA42-9F1E-B925B34F20EE}"/>
                  </a:ext>
                </a:extLst>
              </p:cNvPr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6" name="Circle">
                <a:extLst>
                  <a:ext uri="{FF2B5EF4-FFF2-40B4-BE49-F238E27FC236}">
                    <a16:creationId xmlns:a16="http://schemas.microsoft.com/office/drawing/2014/main" id="{0CBB9CAA-8A9F-BD40-B263-3DE0FD70823D}"/>
                  </a:ext>
                </a:extLst>
              </p:cNvPr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30" name="Rectangle">
              <a:extLst>
                <a:ext uri="{FF2B5EF4-FFF2-40B4-BE49-F238E27FC236}">
                  <a16:creationId xmlns:a16="http://schemas.microsoft.com/office/drawing/2014/main" id="{6EB55B60-054F-4344-9B90-DD2FF786AB62}"/>
                </a:ext>
              </a:extLst>
            </p:cNvPr>
            <p:cNvSpPr/>
            <p:nvPr/>
          </p:nvSpPr>
          <p:spPr>
            <a:xfrm>
              <a:off x="-6400" y="1037215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4529" t="-7398" r="45470" b="10739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69" tIns="54569" rIns="54569" bIns="54569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 dirty="0"/>
            </a:p>
          </p:txBody>
        </p:sp>
      </p:grpSp>
      <p:sp>
        <p:nvSpPr>
          <p:cNvPr id="272" name="Line"/>
          <p:cNvSpPr/>
          <p:nvPr/>
        </p:nvSpPr>
        <p:spPr>
          <a:xfrm>
            <a:off x="331906" y="412454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4" name="Line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" name="Building an App">
            <a:extLst>
              <a:ext uri="{FF2B5EF4-FFF2-40B4-BE49-F238E27FC236}">
                <a16:creationId xmlns:a16="http://schemas.microsoft.com/office/drawing/2014/main" id="{4C1E9947-9B30-8140-A23D-2AC711A5A2E2}"/>
              </a:ext>
            </a:extLst>
          </p:cNvPr>
          <p:cNvSpPr txBox="1"/>
          <p:nvPr/>
        </p:nvSpPr>
        <p:spPr>
          <a:xfrm>
            <a:off x="317404" y="458008"/>
            <a:ext cx="1798569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Server: Alerts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B86234-A9A5-A34A-BF40-5987E38E587A}"/>
              </a:ext>
            </a:extLst>
          </p:cNvPr>
          <p:cNvSpPr/>
          <p:nvPr/>
        </p:nvSpPr>
        <p:spPr>
          <a:xfrm>
            <a:off x="317404" y="828315"/>
            <a:ext cx="3351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has brand new notifications, popups, … Except for the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f7Popup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and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f7Tooltip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, all items are generated on the server side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" name="APP TEMPLATE">
            <a:extLst>
              <a:ext uri="{FF2B5EF4-FFF2-40B4-BE49-F238E27FC236}">
                <a16:creationId xmlns:a16="http://schemas.microsoft.com/office/drawing/2014/main" id="{0D54F4CB-A3DC-DB41-A0FE-3E352E4C9FDE}"/>
              </a:ext>
            </a:extLst>
          </p:cNvPr>
          <p:cNvSpPr txBox="1"/>
          <p:nvPr/>
        </p:nvSpPr>
        <p:spPr>
          <a:xfrm>
            <a:off x="373146" y="1813661"/>
            <a:ext cx="1094852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NOTIFICATIONS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53" name="Line">
            <a:extLst>
              <a:ext uri="{FF2B5EF4-FFF2-40B4-BE49-F238E27FC236}">
                <a16:creationId xmlns:a16="http://schemas.microsoft.com/office/drawing/2014/main" id="{C75B842B-05C1-D448-8094-355AF1851439}"/>
              </a:ext>
            </a:extLst>
          </p:cNvPr>
          <p:cNvSpPr/>
          <p:nvPr/>
        </p:nvSpPr>
        <p:spPr>
          <a:xfrm>
            <a:off x="331905" y="1689589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" name="APP TEMPLATE">
            <a:extLst>
              <a:ext uri="{FF2B5EF4-FFF2-40B4-BE49-F238E27FC236}">
                <a16:creationId xmlns:a16="http://schemas.microsoft.com/office/drawing/2014/main" id="{67CA4940-F518-DE48-A55B-0BDF73AE491F}"/>
              </a:ext>
            </a:extLst>
          </p:cNvPr>
          <p:cNvSpPr txBox="1"/>
          <p:nvPr/>
        </p:nvSpPr>
        <p:spPr>
          <a:xfrm>
            <a:off x="373146" y="6740763"/>
            <a:ext cx="508152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POPUP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4DFCC866-4566-954A-8290-EF05D3FFEEA9}"/>
              </a:ext>
            </a:extLst>
          </p:cNvPr>
          <p:cNvSpPr/>
          <p:nvPr/>
        </p:nvSpPr>
        <p:spPr>
          <a:xfrm>
            <a:off x="331905" y="6616691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" name="APP TEMPLATE">
            <a:extLst>
              <a:ext uri="{FF2B5EF4-FFF2-40B4-BE49-F238E27FC236}">
                <a16:creationId xmlns:a16="http://schemas.microsoft.com/office/drawing/2014/main" id="{F92D39DC-E860-2343-94E7-6F1548FBB987}"/>
              </a:ext>
            </a:extLst>
          </p:cNvPr>
          <p:cNvSpPr txBox="1"/>
          <p:nvPr/>
        </p:nvSpPr>
        <p:spPr>
          <a:xfrm>
            <a:off x="831142" y="7649581"/>
            <a:ext cx="43922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LIGHT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0" name="APP TEMPLATE">
            <a:extLst>
              <a:ext uri="{FF2B5EF4-FFF2-40B4-BE49-F238E27FC236}">
                <a16:creationId xmlns:a16="http://schemas.microsoft.com/office/drawing/2014/main" id="{A24891EA-C2D5-E945-9B3E-E2F26E77F794}"/>
              </a:ext>
            </a:extLst>
          </p:cNvPr>
          <p:cNvSpPr txBox="1"/>
          <p:nvPr/>
        </p:nvSpPr>
        <p:spPr>
          <a:xfrm>
            <a:off x="2428906" y="7652046"/>
            <a:ext cx="40075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DARK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Line">
            <a:extLst>
              <a:ext uri="{FF2B5EF4-FFF2-40B4-BE49-F238E27FC236}">
                <a16:creationId xmlns:a16="http://schemas.microsoft.com/office/drawing/2014/main" id="{747CD543-ABE3-E84B-B11F-78AA6A99E4F0}"/>
              </a:ext>
            </a:extLst>
          </p:cNvPr>
          <p:cNvSpPr/>
          <p:nvPr/>
        </p:nvSpPr>
        <p:spPr>
          <a:xfrm>
            <a:off x="3732291" y="427993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E55B6DED-FE06-4640-AE01-2D14D5785531}"/>
              </a:ext>
            </a:extLst>
          </p:cNvPr>
          <p:cNvSpPr/>
          <p:nvPr/>
        </p:nvSpPr>
        <p:spPr>
          <a:xfrm>
            <a:off x="7074570" y="443269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0" name="Line">
            <a:extLst>
              <a:ext uri="{FF2B5EF4-FFF2-40B4-BE49-F238E27FC236}">
                <a16:creationId xmlns:a16="http://schemas.microsoft.com/office/drawing/2014/main" id="{6CAA08FC-2B17-5D43-968A-88DB1C27AE20}"/>
              </a:ext>
            </a:extLst>
          </p:cNvPr>
          <p:cNvSpPr/>
          <p:nvPr/>
        </p:nvSpPr>
        <p:spPr>
          <a:xfrm>
            <a:off x="10487801" y="465631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1" name="APP TEMPLATE">
            <a:extLst>
              <a:ext uri="{FF2B5EF4-FFF2-40B4-BE49-F238E27FC236}">
                <a16:creationId xmlns:a16="http://schemas.microsoft.com/office/drawing/2014/main" id="{1B1D9B10-D943-AC43-885A-5FE89013E436}"/>
              </a:ext>
            </a:extLst>
          </p:cNvPr>
          <p:cNvSpPr txBox="1"/>
          <p:nvPr/>
        </p:nvSpPr>
        <p:spPr>
          <a:xfrm>
            <a:off x="3939742" y="2690081"/>
            <a:ext cx="68608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iOS/DARK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8" name="APP TEMPLATE">
            <a:extLst>
              <a:ext uri="{FF2B5EF4-FFF2-40B4-BE49-F238E27FC236}">
                <a16:creationId xmlns:a16="http://schemas.microsoft.com/office/drawing/2014/main" id="{E02B9F43-668E-1B46-9F79-DB9F9B0B8A59}"/>
              </a:ext>
            </a:extLst>
          </p:cNvPr>
          <p:cNvSpPr txBox="1"/>
          <p:nvPr/>
        </p:nvSpPr>
        <p:spPr>
          <a:xfrm>
            <a:off x="3820087" y="3548421"/>
            <a:ext cx="2571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endParaRPr dirty="0"/>
          </a:p>
        </p:txBody>
      </p:sp>
      <p:sp>
        <p:nvSpPr>
          <p:cNvPr id="100" name="APP TEMPLATE">
            <a:extLst>
              <a:ext uri="{FF2B5EF4-FFF2-40B4-BE49-F238E27FC236}">
                <a16:creationId xmlns:a16="http://schemas.microsoft.com/office/drawing/2014/main" id="{45DC4AAB-7233-7F40-BE60-FE9BB7BEB932}"/>
              </a:ext>
            </a:extLst>
          </p:cNvPr>
          <p:cNvSpPr txBox="1"/>
          <p:nvPr/>
        </p:nvSpPr>
        <p:spPr>
          <a:xfrm>
            <a:off x="3820087" y="3549166"/>
            <a:ext cx="98905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MODAL SHEET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01" name="Line">
            <a:extLst>
              <a:ext uri="{FF2B5EF4-FFF2-40B4-BE49-F238E27FC236}">
                <a16:creationId xmlns:a16="http://schemas.microsoft.com/office/drawing/2014/main" id="{C1B5937E-E6F1-B24F-BA7E-CB7C8918AB25}"/>
              </a:ext>
            </a:extLst>
          </p:cNvPr>
          <p:cNvSpPr/>
          <p:nvPr/>
        </p:nvSpPr>
        <p:spPr>
          <a:xfrm>
            <a:off x="3778846" y="3425094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6" name="APP TEMPLATE">
            <a:extLst>
              <a:ext uri="{FF2B5EF4-FFF2-40B4-BE49-F238E27FC236}">
                <a16:creationId xmlns:a16="http://schemas.microsoft.com/office/drawing/2014/main" id="{94B108A6-831A-5F41-A59A-F67D147B68EE}"/>
              </a:ext>
            </a:extLst>
          </p:cNvPr>
          <p:cNvSpPr txBox="1"/>
          <p:nvPr/>
        </p:nvSpPr>
        <p:spPr>
          <a:xfrm>
            <a:off x="3887041" y="6963810"/>
            <a:ext cx="1017907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ACTION SHEET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17" name="Line">
            <a:extLst>
              <a:ext uri="{FF2B5EF4-FFF2-40B4-BE49-F238E27FC236}">
                <a16:creationId xmlns:a16="http://schemas.microsoft.com/office/drawing/2014/main" id="{ADAE7DF3-86F2-1146-BF27-8AB81AD30C64}"/>
              </a:ext>
            </a:extLst>
          </p:cNvPr>
          <p:cNvSpPr/>
          <p:nvPr/>
        </p:nvSpPr>
        <p:spPr>
          <a:xfrm>
            <a:off x="3845800" y="6839738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9" name="APP TEMPLATE">
            <a:extLst>
              <a:ext uri="{FF2B5EF4-FFF2-40B4-BE49-F238E27FC236}">
                <a16:creationId xmlns:a16="http://schemas.microsoft.com/office/drawing/2014/main" id="{7F1F7C4D-6893-8943-BAA8-BE12718DF4BC}"/>
              </a:ext>
            </a:extLst>
          </p:cNvPr>
          <p:cNvSpPr txBox="1"/>
          <p:nvPr/>
        </p:nvSpPr>
        <p:spPr>
          <a:xfrm>
            <a:off x="3802517" y="8016464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0" name="APP TEMPLATE">
            <a:extLst>
              <a:ext uri="{FF2B5EF4-FFF2-40B4-BE49-F238E27FC236}">
                <a16:creationId xmlns:a16="http://schemas.microsoft.com/office/drawing/2014/main" id="{BCE416E6-E6D7-324F-8F8C-E2B8B73E049B}"/>
              </a:ext>
            </a:extLst>
          </p:cNvPr>
          <p:cNvSpPr txBox="1"/>
          <p:nvPr/>
        </p:nvSpPr>
        <p:spPr>
          <a:xfrm>
            <a:off x="3802517" y="9011510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6" name="APP TEMPLATE">
            <a:extLst>
              <a:ext uri="{FF2B5EF4-FFF2-40B4-BE49-F238E27FC236}">
                <a16:creationId xmlns:a16="http://schemas.microsoft.com/office/drawing/2014/main" id="{A09BE1BD-1A63-E947-82A8-6A31B68BC6ED}"/>
              </a:ext>
            </a:extLst>
          </p:cNvPr>
          <p:cNvSpPr txBox="1"/>
          <p:nvPr/>
        </p:nvSpPr>
        <p:spPr>
          <a:xfrm>
            <a:off x="7090166" y="540068"/>
            <a:ext cx="47448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TOAST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32" name="APP TEMPLATE">
            <a:extLst>
              <a:ext uri="{FF2B5EF4-FFF2-40B4-BE49-F238E27FC236}">
                <a16:creationId xmlns:a16="http://schemas.microsoft.com/office/drawing/2014/main" id="{62DB1262-A97B-1540-BDCF-78B17FA41AD9}"/>
              </a:ext>
            </a:extLst>
          </p:cNvPr>
          <p:cNvSpPr txBox="1"/>
          <p:nvPr/>
        </p:nvSpPr>
        <p:spPr>
          <a:xfrm>
            <a:off x="7115811" y="2696128"/>
            <a:ext cx="2402902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POPOVER (ONLY INPUT ELEMENTS)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33" name="Line">
            <a:extLst>
              <a:ext uri="{FF2B5EF4-FFF2-40B4-BE49-F238E27FC236}">
                <a16:creationId xmlns:a16="http://schemas.microsoft.com/office/drawing/2014/main" id="{A033042F-3848-B64A-978B-6E2DC1C65E05}"/>
              </a:ext>
            </a:extLst>
          </p:cNvPr>
          <p:cNvSpPr/>
          <p:nvPr/>
        </p:nvSpPr>
        <p:spPr>
          <a:xfrm>
            <a:off x="7074570" y="2572056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8" name="APP TEMPLATE">
            <a:extLst>
              <a:ext uri="{FF2B5EF4-FFF2-40B4-BE49-F238E27FC236}">
                <a16:creationId xmlns:a16="http://schemas.microsoft.com/office/drawing/2014/main" id="{F2214F10-79AE-5F43-B304-931163FB4891}"/>
              </a:ext>
            </a:extLst>
          </p:cNvPr>
          <p:cNvSpPr txBox="1"/>
          <p:nvPr/>
        </p:nvSpPr>
        <p:spPr>
          <a:xfrm>
            <a:off x="7157052" y="6652418"/>
            <a:ext cx="75180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SWIPEOUT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39" name="Line">
            <a:extLst>
              <a:ext uri="{FF2B5EF4-FFF2-40B4-BE49-F238E27FC236}">
                <a16:creationId xmlns:a16="http://schemas.microsoft.com/office/drawing/2014/main" id="{908451E6-39D4-334E-8E3E-AACB1E6D0907}"/>
              </a:ext>
            </a:extLst>
          </p:cNvPr>
          <p:cNvSpPr/>
          <p:nvPr/>
        </p:nvSpPr>
        <p:spPr>
          <a:xfrm>
            <a:off x="7115898" y="6503631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FA6A5C-D7AB-2B49-9C81-23E93FD5E3C8}"/>
              </a:ext>
            </a:extLst>
          </p:cNvPr>
          <p:cNvSpPr/>
          <p:nvPr/>
        </p:nvSpPr>
        <p:spPr>
          <a:xfrm>
            <a:off x="317404" y="2079352"/>
            <a:ext cx="231307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f7Notif</a:t>
            </a:r>
            <a:r>
              <a:rPr lang="en-US" sz="900" b="0" dirty="0">
                <a:solidFill>
                  <a:srgbClr val="000000"/>
                </a:solidFill>
              </a:rPr>
              <a:t>( text, icon = NULL, title = NULL, </a:t>
            </a:r>
            <a:r>
              <a:rPr lang="en-US" sz="900" b="0" dirty="0" err="1">
                <a:solidFill>
                  <a:srgbClr val="000000"/>
                </a:solidFill>
              </a:rPr>
              <a:t>titleRightText</a:t>
            </a:r>
            <a:r>
              <a:rPr lang="en-US" sz="900" b="0" dirty="0">
                <a:solidFill>
                  <a:srgbClr val="000000"/>
                </a:solidFill>
              </a:rPr>
              <a:t> = NULL, subtitle = NULL, </a:t>
            </a:r>
            <a:r>
              <a:rPr lang="en-US" sz="900" b="0" dirty="0" err="1">
                <a:solidFill>
                  <a:srgbClr val="000000"/>
                </a:solidFill>
              </a:rPr>
              <a:t>closeTimeout</a:t>
            </a:r>
            <a:r>
              <a:rPr lang="en-US" sz="900" b="0" dirty="0">
                <a:solidFill>
                  <a:srgbClr val="000000"/>
                </a:solidFill>
              </a:rPr>
              <a:t> = 5000, </a:t>
            </a:r>
            <a:r>
              <a:rPr lang="en-US" sz="900" b="0" dirty="0" err="1">
                <a:solidFill>
                  <a:srgbClr val="000000"/>
                </a:solidFill>
              </a:rPr>
              <a:t>closeButton</a:t>
            </a:r>
            <a:r>
              <a:rPr lang="en-US" sz="900" b="0" dirty="0">
                <a:solidFill>
                  <a:srgbClr val="000000"/>
                </a:solidFill>
              </a:rPr>
              <a:t> = FALSE, </a:t>
            </a:r>
            <a:r>
              <a:rPr lang="en-US" sz="900" b="0" dirty="0" err="1">
                <a:solidFill>
                  <a:srgbClr val="000000"/>
                </a:solidFill>
              </a:rPr>
              <a:t>closeOnClick</a:t>
            </a:r>
            <a:r>
              <a:rPr lang="en-US" sz="900" b="0" dirty="0">
                <a:solidFill>
                  <a:srgbClr val="000000"/>
                </a:solidFill>
              </a:rPr>
              <a:t> = TRUE, </a:t>
            </a:r>
            <a:r>
              <a:rPr lang="en-US" sz="900" b="0" dirty="0" err="1">
                <a:solidFill>
                  <a:srgbClr val="000000"/>
                </a:solidFill>
              </a:rPr>
              <a:t>swipeToClose</a:t>
            </a:r>
            <a:r>
              <a:rPr lang="en-US" sz="900" b="0" dirty="0">
                <a:solidFill>
                  <a:srgbClr val="000000"/>
                </a:solidFill>
              </a:rPr>
              <a:t> = TRUE, session )</a:t>
            </a:r>
          </a:p>
        </p:txBody>
      </p:sp>
      <p:sp>
        <p:nvSpPr>
          <p:cNvPr id="112" name="APP TEMPLATE">
            <a:extLst>
              <a:ext uri="{FF2B5EF4-FFF2-40B4-BE49-F238E27FC236}">
                <a16:creationId xmlns:a16="http://schemas.microsoft.com/office/drawing/2014/main" id="{0B3D87AA-12F6-F148-95E3-6FC88481465F}"/>
              </a:ext>
            </a:extLst>
          </p:cNvPr>
          <p:cNvSpPr txBox="1"/>
          <p:nvPr/>
        </p:nvSpPr>
        <p:spPr>
          <a:xfrm>
            <a:off x="1626696" y="3061077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3" name="APP TEMPLATE">
            <a:extLst>
              <a:ext uri="{FF2B5EF4-FFF2-40B4-BE49-F238E27FC236}">
                <a16:creationId xmlns:a16="http://schemas.microsoft.com/office/drawing/2014/main" id="{E04953D4-45A1-5641-B525-90E1017FE008}"/>
              </a:ext>
            </a:extLst>
          </p:cNvPr>
          <p:cNvSpPr txBox="1"/>
          <p:nvPr/>
        </p:nvSpPr>
        <p:spPr>
          <a:xfrm>
            <a:off x="1635513" y="3862490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8E2BB-9588-5447-AD08-AD5A4A4330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48" b="1489"/>
          <a:stretch/>
        </p:blipFill>
        <p:spPr>
          <a:xfrm>
            <a:off x="754850" y="3315567"/>
            <a:ext cx="2180277" cy="3415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46FC46-9729-9A45-A363-16932B721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94" y="4194039"/>
            <a:ext cx="2205990" cy="3924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D82524-D8F0-E141-A11D-AED88DBEE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16" y="5095799"/>
            <a:ext cx="2205990" cy="422910"/>
          </a:xfrm>
          <a:prstGeom prst="rect">
            <a:avLst/>
          </a:prstGeom>
        </p:spPr>
      </p:pic>
      <p:sp>
        <p:nvSpPr>
          <p:cNvPr id="122" name="APP TEMPLATE">
            <a:extLst>
              <a:ext uri="{FF2B5EF4-FFF2-40B4-BE49-F238E27FC236}">
                <a16:creationId xmlns:a16="http://schemas.microsoft.com/office/drawing/2014/main" id="{E22D547A-8B40-AF4D-BE69-54214C05FA66}"/>
              </a:ext>
            </a:extLst>
          </p:cNvPr>
          <p:cNvSpPr txBox="1"/>
          <p:nvPr/>
        </p:nvSpPr>
        <p:spPr>
          <a:xfrm>
            <a:off x="1364122" y="4816330"/>
            <a:ext cx="68608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iOS/DARK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03765C4-D0DD-714E-A40E-44B0068706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05" y="7965052"/>
            <a:ext cx="1586865" cy="977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0C29F2D-9682-864A-BD56-CCA723F725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08" y="7945944"/>
            <a:ext cx="1586865" cy="9779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9CEE6F5-E3FD-7744-88F7-FE96FF04554C}"/>
              </a:ext>
            </a:extLst>
          </p:cNvPr>
          <p:cNvSpPr/>
          <p:nvPr/>
        </p:nvSpPr>
        <p:spPr>
          <a:xfrm>
            <a:off x="331428" y="6926498"/>
            <a:ext cx="317554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f7Popup(</a:t>
            </a:r>
            <a:r>
              <a:rPr lang="de-CH" sz="900" b="0" dirty="0">
                <a:solidFill>
                  <a:srgbClr val="000000"/>
                </a:solidFill>
              </a:rPr>
              <a:t>..., </a:t>
            </a:r>
            <a:r>
              <a:rPr lang="de-CH" sz="900" b="0" dirty="0" err="1">
                <a:solidFill>
                  <a:srgbClr val="000000"/>
                </a:solidFill>
              </a:rPr>
              <a:t>id</a:t>
            </a:r>
            <a:r>
              <a:rPr lang="de-CH" sz="900" b="0" dirty="0">
                <a:solidFill>
                  <a:srgbClr val="000000"/>
                </a:solidFill>
              </a:rPr>
              <a:t>, title, </a:t>
            </a:r>
            <a:r>
              <a:rPr lang="de-CH" sz="900" b="0" dirty="0" err="1">
                <a:solidFill>
                  <a:srgbClr val="000000"/>
                </a:solidFill>
              </a:rPr>
              <a:t>backdrop</a:t>
            </a:r>
            <a:r>
              <a:rPr lang="de-CH" sz="900" b="0" dirty="0">
                <a:solidFill>
                  <a:srgbClr val="000000"/>
                </a:solidFill>
              </a:rPr>
              <a:t> = TRUE, </a:t>
            </a:r>
            <a:r>
              <a:rPr lang="de-CH" sz="900" b="0" dirty="0" err="1">
                <a:solidFill>
                  <a:srgbClr val="000000"/>
                </a:solidFill>
              </a:rPr>
              <a:t>closeByBackdropClick</a:t>
            </a:r>
            <a:r>
              <a:rPr lang="de-CH" sz="900" b="0" dirty="0">
                <a:solidFill>
                  <a:srgbClr val="000000"/>
                </a:solidFill>
              </a:rPr>
              <a:t> = TRUE, </a:t>
            </a:r>
            <a:r>
              <a:rPr lang="de-CH" sz="900" b="0" dirty="0" err="1">
                <a:solidFill>
                  <a:srgbClr val="000000"/>
                </a:solidFill>
              </a:rPr>
              <a:t>closeOnEscape</a:t>
            </a:r>
            <a:r>
              <a:rPr lang="de-CH" sz="900" b="0" dirty="0">
                <a:solidFill>
                  <a:srgbClr val="000000"/>
                </a:solidFill>
              </a:rPr>
              <a:t> = FALSE, </a:t>
            </a:r>
            <a:r>
              <a:rPr lang="de-CH" sz="900" b="0" dirty="0" err="1">
                <a:solidFill>
                  <a:srgbClr val="000000"/>
                </a:solidFill>
              </a:rPr>
              <a:t>animate</a:t>
            </a:r>
            <a:r>
              <a:rPr lang="de-CH" sz="900" b="0" dirty="0">
                <a:solidFill>
                  <a:srgbClr val="000000"/>
                </a:solidFill>
              </a:rPr>
              <a:t> = TRUE, </a:t>
            </a:r>
            <a:r>
              <a:rPr lang="de-CH" sz="900" b="0" dirty="0" err="1">
                <a:solidFill>
                  <a:srgbClr val="000000"/>
                </a:solidFill>
              </a:rPr>
              <a:t>swipeToClose</a:t>
            </a:r>
            <a:r>
              <a:rPr lang="de-CH" sz="900" b="0" dirty="0">
                <a:solidFill>
                  <a:srgbClr val="000000"/>
                </a:solidFill>
              </a:rPr>
              <a:t> = FALSE</a:t>
            </a:r>
            <a:r>
              <a:rPr lang="en-US" sz="900" b="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28" name="APP TEMPLATE">
            <a:extLst>
              <a:ext uri="{FF2B5EF4-FFF2-40B4-BE49-F238E27FC236}">
                <a16:creationId xmlns:a16="http://schemas.microsoft.com/office/drawing/2014/main" id="{A49CBE79-8CAB-A74D-A905-7A9BF158F011}"/>
              </a:ext>
            </a:extLst>
          </p:cNvPr>
          <p:cNvSpPr txBox="1"/>
          <p:nvPr/>
        </p:nvSpPr>
        <p:spPr>
          <a:xfrm>
            <a:off x="414387" y="9217275"/>
            <a:ext cx="54181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DIALOG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29" name="Line">
            <a:extLst>
              <a:ext uri="{FF2B5EF4-FFF2-40B4-BE49-F238E27FC236}">
                <a16:creationId xmlns:a16="http://schemas.microsoft.com/office/drawing/2014/main" id="{5684CF20-987D-5442-BBB4-049DAE730282}"/>
              </a:ext>
            </a:extLst>
          </p:cNvPr>
          <p:cNvSpPr/>
          <p:nvPr/>
        </p:nvSpPr>
        <p:spPr>
          <a:xfrm>
            <a:off x="373146" y="9093203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1" name="APP TEMPLATE">
            <a:extLst>
              <a:ext uri="{FF2B5EF4-FFF2-40B4-BE49-F238E27FC236}">
                <a16:creationId xmlns:a16="http://schemas.microsoft.com/office/drawing/2014/main" id="{FCCA430F-9717-4249-853B-EFF4CF42DC21}"/>
              </a:ext>
            </a:extLst>
          </p:cNvPr>
          <p:cNvSpPr txBox="1"/>
          <p:nvPr/>
        </p:nvSpPr>
        <p:spPr>
          <a:xfrm>
            <a:off x="3802517" y="537734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1327084-DC64-6C4C-9555-9286E447064E}"/>
              </a:ext>
            </a:extLst>
          </p:cNvPr>
          <p:cNvSpPr/>
          <p:nvPr/>
        </p:nvSpPr>
        <p:spPr>
          <a:xfrm>
            <a:off x="331428" y="9435310"/>
            <a:ext cx="27967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f7Dialog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 = NULL, title = NULL, text, type = c("alert", "confirm", "prompt", "login"), session )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795D0FE-957F-0442-AB97-32C58A8CA5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846" y="837711"/>
            <a:ext cx="1360170" cy="838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EB67F56-3F12-BE44-BB1B-916FA80316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47" y="763439"/>
            <a:ext cx="1360170" cy="98679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230CA737-6909-DD4A-8AFE-0F5559B927DB}"/>
              </a:ext>
            </a:extLst>
          </p:cNvPr>
          <p:cNvSpPr/>
          <p:nvPr/>
        </p:nvSpPr>
        <p:spPr>
          <a:xfrm>
            <a:off x="3778846" y="1869286"/>
            <a:ext cx="11589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Simple dialog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E90F6BF-B5FF-5B42-9A81-BB8100365290}"/>
              </a:ext>
            </a:extLst>
          </p:cNvPr>
          <p:cNvSpPr/>
          <p:nvPr/>
        </p:nvSpPr>
        <p:spPr>
          <a:xfrm>
            <a:off x="5253347" y="1873591"/>
            <a:ext cx="13094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Dialog with prompt input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B77EFA8-415C-7846-8EDC-2B415F92BB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980" y="2458618"/>
            <a:ext cx="1386840" cy="715645"/>
          </a:xfrm>
          <a:prstGeom prst="rect">
            <a:avLst/>
          </a:prstGeom>
        </p:spPr>
      </p:pic>
      <p:pic>
        <p:nvPicPr>
          <p:cNvPr id="64" name="Picture 6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B10482-6538-DC4F-9A8B-482981B184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04" y="3891172"/>
            <a:ext cx="1436370" cy="254889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2AFA56FD-2D9F-6B40-A32C-A3DAEDA0EB73}"/>
              </a:ext>
            </a:extLst>
          </p:cNvPr>
          <p:cNvSpPr/>
          <p:nvPr/>
        </p:nvSpPr>
        <p:spPr>
          <a:xfrm>
            <a:off x="5205574" y="3878219"/>
            <a:ext cx="177942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f7Sheet( </a:t>
            </a:r>
            <a:r>
              <a:rPr lang="en-US" sz="900" b="0" dirty="0">
                <a:solidFill>
                  <a:srgbClr val="000000"/>
                </a:solidFill>
              </a:rPr>
              <a:t>..., </a:t>
            </a:r>
            <a:r>
              <a:rPr lang="en-US" sz="900" b="0" dirty="0" err="1">
                <a:solidFill>
                  <a:srgbClr val="000000"/>
                </a:solidFill>
              </a:rPr>
              <a:t>hiddenItems</a:t>
            </a:r>
            <a:r>
              <a:rPr lang="en-US" sz="900" b="0" dirty="0">
                <a:solidFill>
                  <a:srgbClr val="000000"/>
                </a:solidFill>
              </a:rPr>
              <a:t> = NULL, id, label = "Open", orientation = c("top", "bottom"), </a:t>
            </a:r>
            <a:r>
              <a:rPr lang="en-US" sz="900" b="0" dirty="0" err="1">
                <a:solidFill>
                  <a:srgbClr val="000000"/>
                </a:solidFill>
              </a:rPr>
              <a:t>swipeToClose</a:t>
            </a:r>
            <a:r>
              <a:rPr lang="en-US" sz="900" b="0" dirty="0">
                <a:solidFill>
                  <a:srgbClr val="000000"/>
                </a:solidFill>
              </a:rPr>
              <a:t> = FALSE, </a:t>
            </a:r>
            <a:r>
              <a:rPr lang="en-US" sz="900" b="0" dirty="0" err="1">
                <a:solidFill>
                  <a:srgbClr val="000000"/>
                </a:solidFill>
              </a:rPr>
              <a:t>swipeToStep</a:t>
            </a:r>
            <a:r>
              <a:rPr lang="en-US" sz="900" b="0" dirty="0">
                <a:solidFill>
                  <a:srgbClr val="000000"/>
                </a:solidFill>
              </a:rPr>
              <a:t> = FALSE, backdrop = FALSE, </a:t>
            </a:r>
            <a:r>
              <a:rPr lang="en-US" sz="900" b="0" dirty="0" err="1">
                <a:solidFill>
                  <a:srgbClr val="000000"/>
                </a:solidFill>
              </a:rPr>
              <a:t>closeByOutsideClick</a:t>
            </a:r>
            <a:r>
              <a:rPr lang="en-US" sz="900" b="0" dirty="0">
                <a:solidFill>
                  <a:srgbClr val="000000"/>
                </a:solidFill>
              </a:rPr>
              <a:t> = TRUE, </a:t>
            </a:r>
            <a:r>
              <a:rPr lang="en-US" sz="900" b="0" dirty="0" err="1">
                <a:solidFill>
                  <a:srgbClr val="000000"/>
                </a:solidFill>
              </a:rPr>
              <a:t>swipeHandler</a:t>
            </a:r>
            <a:r>
              <a:rPr lang="en-US" sz="900" b="0" dirty="0">
                <a:solidFill>
                  <a:srgbClr val="000000"/>
                </a:solidFill>
              </a:rPr>
              <a:t> = TRUE </a:t>
            </a:r>
            <a:r>
              <a:rPr lang="en-US" sz="9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3B3B8B3-CFD0-1E40-B732-8A73F127010E}"/>
              </a:ext>
            </a:extLst>
          </p:cNvPr>
          <p:cNvSpPr/>
          <p:nvPr/>
        </p:nvSpPr>
        <p:spPr>
          <a:xfrm>
            <a:off x="3781757" y="7256842"/>
            <a:ext cx="229006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f7ActionSheet</a:t>
            </a:r>
            <a:r>
              <a:rPr lang="en-US" sz="900" b="0" dirty="0">
                <a:solidFill>
                  <a:srgbClr val="000000"/>
                </a:solidFill>
              </a:rPr>
              <a:t>( id, session = shiny::</a:t>
            </a:r>
            <a:r>
              <a:rPr lang="en-US" sz="900" b="0" dirty="0" err="1">
                <a:solidFill>
                  <a:srgbClr val="000000"/>
                </a:solidFill>
              </a:rPr>
              <a:t>getDefaultReactiveDomain</a:t>
            </a:r>
            <a:r>
              <a:rPr lang="en-US" sz="900" b="0" dirty="0">
                <a:solidFill>
                  <a:srgbClr val="000000"/>
                </a:solidFill>
              </a:rPr>
              <a:t>(), grid = FALSE, buttons, icons = NULL )</a:t>
            </a:r>
          </a:p>
        </p:txBody>
      </p:sp>
      <p:pic>
        <p:nvPicPr>
          <p:cNvPr id="82" name="Picture 8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D741EF-D926-B145-9890-D773DA645B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498" y="7861022"/>
            <a:ext cx="2600960" cy="629920"/>
          </a:xfrm>
          <a:prstGeom prst="rect">
            <a:avLst/>
          </a:prstGeom>
        </p:spPr>
      </p:pic>
      <p:pic>
        <p:nvPicPr>
          <p:cNvPr id="84" name="Picture 83" descr="A close up of a logo&#10;&#10;Description automatically generated">
            <a:extLst>
              <a:ext uri="{FF2B5EF4-FFF2-40B4-BE49-F238E27FC236}">
                <a16:creationId xmlns:a16="http://schemas.microsoft.com/office/drawing/2014/main" id="{6F84F2F3-0682-354C-9A1D-26A53DC23C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25" y="8707745"/>
            <a:ext cx="2600960" cy="594360"/>
          </a:xfrm>
          <a:prstGeom prst="rect">
            <a:avLst/>
          </a:prstGeom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4838CC86-0825-3046-A84A-1FB005BD19FE}"/>
              </a:ext>
            </a:extLst>
          </p:cNvPr>
          <p:cNvSpPr/>
          <p:nvPr/>
        </p:nvSpPr>
        <p:spPr>
          <a:xfrm>
            <a:off x="5205574" y="5165617"/>
            <a:ext cx="1868996" cy="1225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tip: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f7Sheet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may also open from the top.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swipeToStep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allows to keep the sheet slightly open instead of completely closing it.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1D55B3D-73D3-124B-90FC-7467FD8DA9AD}"/>
              </a:ext>
            </a:extLst>
          </p:cNvPr>
          <p:cNvSpPr/>
          <p:nvPr/>
        </p:nvSpPr>
        <p:spPr>
          <a:xfrm>
            <a:off x="7074570" y="777055"/>
            <a:ext cx="232011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f7Toast</a:t>
            </a:r>
            <a:r>
              <a:rPr lang="en-US" sz="900" b="0" dirty="0">
                <a:solidFill>
                  <a:srgbClr val="000000"/>
                </a:solidFill>
              </a:rPr>
              <a:t>( session, text, position = c("bottom", "top", "center"), </a:t>
            </a:r>
            <a:r>
              <a:rPr lang="en-US" sz="900" b="0" dirty="0" err="1">
                <a:solidFill>
                  <a:srgbClr val="000000"/>
                </a:solidFill>
              </a:rPr>
              <a:t>closeButton</a:t>
            </a:r>
            <a:r>
              <a:rPr lang="en-US" sz="900" b="0" dirty="0">
                <a:solidFill>
                  <a:srgbClr val="000000"/>
                </a:solidFill>
              </a:rPr>
              <a:t> = TRUE, </a:t>
            </a:r>
            <a:r>
              <a:rPr lang="en-US" sz="900" b="0" dirty="0" err="1">
                <a:solidFill>
                  <a:srgbClr val="000000"/>
                </a:solidFill>
              </a:rPr>
              <a:t>closeButtonText</a:t>
            </a:r>
            <a:r>
              <a:rPr lang="en-US" sz="900" b="0" dirty="0">
                <a:solidFill>
                  <a:srgbClr val="000000"/>
                </a:solidFill>
              </a:rPr>
              <a:t> = "close", </a:t>
            </a:r>
            <a:r>
              <a:rPr lang="en-US" sz="900" b="0" dirty="0" err="1">
                <a:solidFill>
                  <a:srgbClr val="000000"/>
                </a:solidFill>
              </a:rPr>
              <a:t>closeButtonColor</a:t>
            </a:r>
            <a:r>
              <a:rPr lang="en-US" sz="900" b="0" dirty="0">
                <a:solidFill>
                  <a:srgbClr val="000000"/>
                </a:solidFill>
              </a:rPr>
              <a:t> = "red", </a:t>
            </a:r>
            <a:r>
              <a:rPr lang="en-US" sz="900" b="0" dirty="0" err="1">
                <a:solidFill>
                  <a:srgbClr val="000000"/>
                </a:solidFill>
              </a:rPr>
              <a:t>closeTimeout</a:t>
            </a:r>
            <a:r>
              <a:rPr lang="en-US" sz="900" b="0" dirty="0">
                <a:solidFill>
                  <a:srgbClr val="000000"/>
                </a:solidFill>
              </a:rPr>
              <a:t> = 3000, icon = NULL )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5C620ED-A583-D643-A7FE-5A42E098E99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" t="6099" r="10430" b="15264"/>
          <a:stretch/>
        </p:blipFill>
        <p:spPr>
          <a:xfrm>
            <a:off x="7074570" y="1685956"/>
            <a:ext cx="2784297" cy="687091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86FACF8F-1EDE-8847-84D6-5B17BB966C5F}"/>
              </a:ext>
            </a:extLst>
          </p:cNvPr>
          <p:cNvSpPr/>
          <p:nvPr/>
        </p:nvSpPr>
        <p:spPr>
          <a:xfrm>
            <a:off x="7074570" y="2980019"/>
            <a:ext cx="200407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f7Popover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targetId</a:t>
            </a:r>
            <a:r>
              <a:rPr lang="en-US" sz="900" b="0" dirty="0">
                <a:solidFill>
                  <a:srgbClr val="000000"/>
                </a:solidFill>
              </a:rPr>
              <a:t>, content, session)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21FF399-D367-244D-A088-E3FA3476847C}"/>
              </a:ext>
            </a:extLst>
          </p:cNvPr>
          <p:cNvSpPr/>
          <p:nvPr/>
        </p:nvSpPr>
        <p:spPr>
          <a:xfrm>
            <a:off x="7068658" y="3169012"/>
            <a:ext cx="177484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f7PopoverTarget(</a:t>
            </a:r>
            <a:r>
              <a:rPr lang="en-US" sz="900" b="0" dirty="0">
                <a:solidFill>
                  <a:srgbClr val="000000"/>
                </a:solidFill>
              </a:rPr>
              <a:t>tag, </a:t>
            </a:r>
            <a:r>
              <a:rPr lang="en-US" sz="900" b="0" dirty="0" err="1">
                <a:solidFill>
                  <a:srgbClr val="000000"/>
                </a:solidFill>
              </a:rPr>
              <a:t>targetId</a:t>
            </a:r>
            <a:r>
              <a:rPr lang="en-US" sz="900" b="0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99" name="Picture 9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394D78-9082-5541-9BE5-B2AC3C2FF1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350" y="3769921"/>
            <a:ext cx="2298700" cy="1060450"/>
          </a:xfrm>
          <a:prstGeom prst="rect">
            <a:avLst/>
          </a:prstGeom>
        </p:spPr>
      </p:pic>
      <p:pic>
        <p:nvPicPr>
          <p:cNvPr id="105" name="Picture 10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8AB49B-964A-2F42-8448-8DE519524E9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350" y="5272687"/>
            <a:ext cx="2298700" cy="1060450"/>
          </a:xfrm>
          <a:prstGeom prst="rect">
            <a:avLst/>
          </a:prstGeom>
        </p:spPr>
      </p:pic>
      <p:sp>
        <p:nvSpPr>
          <p:cNvPr id="164" name="APP TEMPLATE">
            <a:extLst>
              <a:ext uri="{FF2B5EF4-FFF2-40B4-BE49-F238E27FC236}">
                <a16:creationId xmlns:a16="http://schemas.microsoft.com/office/drawing/2014/main" id="{9DEFEDBD-5AF0-AA40-BF9E-7FCE10EA32D0}"/>
              </a:ext>
            </a:extLst>
          </p:cNvPr>
          <p:cNvSpPr txBox="1"/>
          <p:nvPr/>
        </p:nvSpPr>
        <p:spPr>
          <a:xfrm>
            <a:off x="8157418" y="5001564"/>
            <a:ext cx="68608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iOS/DARK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5" name="APP TEMPLATE">
            <a:extLst>
              <a:ext uri="{FF2B5EF4-FFF2-40B4-BE49-F238E27FC236}">
                <a16:creationId xmlns:a16="http://schemas.microsoft.com/office/drawing/2014/main" id="{A0761307-8DEB-B748-BEDB-723AB0C021FA}"/>
              </a:ext>
            </a:extLst>
          </p:cNvPr>
          <p:cNvSpPr txBox="1"/>
          <p:nvPr/>
        </p:nvSpPr>
        <p:spPr>
          <a:xfrm>
            <a:off x="8157417" y="3502816"/>
            <a:ext cx="724557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iOS/LIGHT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7" name="Picture 10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C2CF6D-87A9-B247-9413-A3D0EB8D834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350" y="7629365"/>
            <a:ext cx="2368550" cy="831850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BB37E0C0-89FB-FD4F-A404-C509EA5737A9}"/>
              </a:ext>
            </a:extLst>
          </p:cNvPr>
          <p:cNvSpPr/>
          <p:nvPr/>
        </p:nvSpPr>
        <p:spPr>
          <a:xfrm>
            <a:off x="7084521" y="6938718"/>
            <a:ext cx="2214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f7Swipeout</a:t>
            </a:r>
            <a:r>
              <a:rPr lang="en-US" sz="900" b="0" dirty="0">
                <a:solidFill>
                  <a:srgbClr val="000000"/>
                </a:solidFill>
              </a:rPr>
              <a:t>( tag, ..., left = NULL, right = NULL, side = c("left", "right", "both") )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9B09442-CA1A-6B4D-8625-5A5040434DC7}"/>
              </a:ext>
            </a:extLst>
          </p:cNvPr>
          <p:cNvSpPr/>
          <p:nvPr/>
        </p:nvSpPr>
        <p:spPr>
          <a:xfrm>
            <a:off x="7199980" y="8559691"/>
            <a:ext cx="2600960" cy="1410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tip: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f7Swipeout</a:t>
            </a:r>
          </a:p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must to be used in combination with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f7ListItem. 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Pass any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f7SwipeoutItem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in the … argument. The id attributes allows to perform actions on the server side with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input$id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B169F15-9E2D-3C43-80C4-EE77F5980679}"/>
              </a:ext>
            </a:extLst>
          </p:cNvPr>
          <p:cNvSpPr/>
          <p:nvPr/>
        </p:nvSpPr>
        <p:spPr>
          <a:xfrm>
            <a:off x="7068658" y="7288116"/>
            <a:ext cx="219803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f7SwipeoutItem</a:t>
            </a:r>
            <a:r>
              <a:rPr lang="en-US" sz="900" b="0" dirty="0">
                <a:solidFill>
                  <a:srgbClr val="000000"/>
                </a:solidFill>
              </a:rPr>
              <a:t>(id, label, color = NULL)</a:t>
            </a:r>
          </a:p>
        </p:txBody>
      </p:sp>
      <p:sp>
        <p:nvSpPr>
          <p:cNvPr id="167" name="APP TEMPLATE">
            <a:extLst>
              <a:ext uri="{FF2B5EF4-FFF2-40B4-BE49-F238E27FC236}">
                <a16:creationId xmlns:a16="http://schemas.microsoft.com/office/drawing/2014/main" id="{DAE142FA-4E11-6540-B557-31E4E65E6D4F}"/>
              </a:ext>
            </a:extLst>
          </p:cNvPr>
          <p:cNvSpPr txBox="1"/>
          <p:nvPr/>
        </p:nvSpPr>
        <p:spPr>
          <a:xfrm>
            <a:off x="358385" y="5803399"/>
            <a:ext cx="62517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TOOLTIP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68" name="Line">
            <a:extLst>
              <a:ext uri="{FF2B5EF4-FFF2-40B4-BE49-F238E27FC236}">
                <a16:creationId xmlns:a16="http://schemas.microsoft.com/office/drawing/2014/main" id="{374FB864-461B-E843-B8AE-E678F90E02C0}"/>
              </a:ext>
            </a:extLst>
          </p:cNvPr>
          <p:cNvSpPr/>
          <p:nvPr/>
        </p:nvSpPr>
        <p:spPr>
          <a:xfrm>
            <a:off x="317144" y="5679327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21" name="Picture 120" descr="A close up of a sign&#10;&#10;Description automatically generated">
            <a:extLst>
              <a:ext uri="{FF2B5EF4-FFF2-40B4-BE49-F238E27FC236}">
                <a16:creationId xmlns:a16="http://schemas.microsoft.com/office/drawing/2014/main" id="{2286D7CF-C0B5-8841-8E0E-75FBB6830E8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68" y="6079734"/>
            <a:ext cx="565150" cy="4318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6FC4AB26-87D4-4B40-8265-58380BF1038D}"/>
              </a:ext>
            </a:extLst>
          </p:cNvPr>
          <p:cNvSpPr/>
          <p:nvPr/>
        </p:nvSpPr>
        <p:spPr>
          <a:xfrm>
            <a:off x="1092400" y="6173074"/>
            <a:ext cx="116730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f7Tooltip(tag, text)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09D17F5-4FC4-D647-BD9E-BD94617F0514}"/>
              </a:ext>
            </a:extLst>
          </p:cNvPr>
          <p:cNvSpPr/>
          <p:nvPr/>
        </p:nvSpPr>
        <p:spPr>
          <a:xfrm>
            <a:off x="4093747" y="9382167"/>
            <a:ext cx="260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tip: in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f7ActionSheet 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buttons must be provided in a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dataframe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, icons in a list.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79C0824-7A59-A346-BA39-1F9060EB76ED}"/>
              </a:ext>
            </a:extLst>
          </p:cNvPr>
          <p:cNvSpPr/>
          <p:nvPr/>
        </p:nvSpPr>
        <p:spPr>
          <a:xfrm>
            <a:off x="10434901" y="515944"/>
            <a:ext cx="2180405" cy="406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Server: Update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F6F9EC3-4DDF-1448-B572-C93BA3A5B63A}"/>
              </a:ext>
            </a:extLst>
          </p:cNvPr>
          <p:cNvSpPr/>
          <p:nvPr/>
        </p:nvSpPr>
        <p:spPr>
          <a:xfrm>
            <a:off x="10466772" y="1280161"/>
            <a:ext cx="300755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updateF7AutoComplete</a:t>
            </a:r>
            <a:r>
              <a:rPr lang="en-US" sz="900" b="0" dirty="0">
                <a:solidFill>
                  <a:srgbClr val="000000"/>
                </a:solidFill>
              </a:rPr>
              <a:t>(session,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value = NULL)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5E0ED86-A869-C444-8E46-10B2F7331D6B}"/>
              </a:ext>
            </a:extLst>
          </p:cNvPr>
          <p:cNvSpPr/>
          <p:nvPr/>
        </p:nvSpPr>
        <p:spPr>
          <a:xfrm>
            <a:off x="10466772" y="1584798"/>
            <a:ext cx="2927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updateF7Checkbox</a:t>
            </a:r>
            <a:r>
              <a:rPr lang="en-US" sz="900" b="0" dirty="0">
                <a:solidFill>
                  <a:srgbClr val="000000"/>
                </a:solidFill>
              </a:rPr>
              <a:t>(session,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 = NULL, value = NULL)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F41FC79-358F-2F4D-8670-6B3496AE7DC2}"/>
              </a:ext>
            </a:extLst>
          </p:cNvPr>
          <p:cNvSpPr/>
          <p:nvPr/>
        </p:nvSpPr>
        <p:spPr>
          <a:xfrm>
            <a:off x="10470554" y="1976977"/>
            <a:ext cx="233749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updateF7Fab</a:t>
            </a:r>
            <a:r>
              <a:rPr lang="en-US" sz="900" b="0" dirty="0">
                <a:solidFill>
                  <a:srgbClr val="000000"/>
                </a:solidFill>
              </a:rPr>
              <a:t>(session,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 = NULL)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DA13CA5-4E6A-B247-A75C-854CACC2C4F0}"/>
              </a:ext>
            </a:extLst>
          </p:cNvPr>
          <p:cNvSpPr/>
          <p:nvPr/>
        </p:nvSpPr>
        <p:spPr>
          <a:xfrm>
            <a:off x="10462002" y="2234675"/>
            <a:ext cx="327846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updateF7Picker</a:t>
            </a:r>
            <a:r>
              <a:rPr lang="en-US" sz="900" b="0" dirty="0">
                <a:solidFill>
                  <a:srgbClr val="000000"/>
                </a:solidFill>
              </a:rPr>
              <a:t>(session,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value = NULL, choices = NULL)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87A710A-AEAD-A54B-B24D-FB27B3EB8BF5}"/>
              </a:ext>
            </a:extLst>
          </p:cNvPr>
          <p:cNvSpPr/>
          <p:nvPr/>
        </p:nvSpPr>
        <p:spPr>
          <a:xfrm>
            <a:off x="10462002" y="2492350"/>
            <a:ext cx="292745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updateF7Slider</a:t>
            </a:r>
            <a:r>
              <a:rPr lang="en-US" sz="900" b="0" dirty="0">
                <a:solidFill>
                  <a:srgbClr val="000000"/>
                </a:solidFill>
              </a:rPr>
              <a:t>( 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min = NULL, max = NULL, value = NULL, scale = FALSE, </a:t>
            </a:r>
            <a:r>
              <a:rPr lang="de-CH" sz="900" b="0" dirty="0" err="1">
                <a:solidFill>
                  <a:srgbClr val="000000"/>
                </a:solidFill>
              </a:rPr>
              <a:t>scaleSteps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scaleSubSteps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step</a:t>
            </a:r>
            <a:r>
              <a:rPr lang="de-CH" sz="900" b="0" dirty="0">
                <a:solidFill>
                  <a:srgbClr val="000000"/>
                </a:solidFill>
              </a:rPr>
              <a:t> = NULL</a:t>
            </a:r>
            <a:r>
              <a:rPr lang="en-US" sz="900" b="0" dirty="0">
                <a:solidFill>
                  <a:srgbClr val="000000"/>
                </a:solidFill>
              </a:rPr>
              <a:t> )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6A79424-6BC7-1447-BA22-3A45512DF6F6}"/>
              </a:ext>
            </a:extLst>
          </p:cNvPr>
          <p:cNvSpPr/>
          <p:nvPr/>
        </p:nvSpPr>
        <p:spPr>
          <a:xfrm>
            <a:off x="10452241" y="2987082"/>
            <a:ext cx="35018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updateF7Stepper</a:t>
            </a:r>
            <a:r>
              <a:rPr lang="en-US" sz="900" b="0" dirty="0">
                <a:solidFill>
                  <a:srgbClr val="000000"/>
                </a:solidFill>
              </a:rPr>
              <a:t>( 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min = NULL, max = NULL, value = NULL, step = NULL, fill = NULL, rounded = NULL, raised = NULL, size = NULL, color = NULL, wraps = NULL, autorepeat = NULL, manual = NULL, </a:t>
            </a:r>
            <a:r>
              <a:rPr lang="de-CH" sz="900" b="0" dirty="0" err="1">
                <a:solidFill>
                  <a:srgbClr val="000000"/>
                </a:solidFill>
              </a:rPr>
              <a:t>decimalPoint</a:t>
            </a:r>
            <a:r>
              <a:rPr lang="de-CH" sz="900" b="0" dirty="0">
                <a:solidFill>
                  <a:srgbClr val="000000"/>
                </a:solidFill>
              </a:rPr>
              <a:t> = NULL</a:t>
            </a:r>
            <a:r>
              <a:rPr lang="en-US" sz="900" b="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5E97D37-0D36-CF4A-8D09-CBD5A62216B2}"/>
              </a:ext>
            </a:extLst>
          </p:cNvPr>
          <p:cNvSpPr/>
          <p:nvPr/>
        </p:nvSpPr>
        <p:spPr>
          <a:xfrm>
            <a:off x="10452240" y="3669500"/>
            <a:ext cx="3223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updateF7Text</a:t>
            </a:r>
            <a:r>
              <a:rPr lang="en-US" sz="900" b="0" dirty="0">
                <a:solidFill>
                  <a:srgbClr val="000000"/>
                </a:solidFill>
              </a:rPr>
              <a:t>(session,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 = NULL, value = NULL, placeholder = NULL)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498ABDC-1D64-3B4C-8577-E2F9F8DAD896}"/>
              </a:ext>
            </a:extLst>
          </p:cNvPr>
          <p:cNvSpPr/>
          <p:nvPr/>
        </p:nvSpPr>
        <p:spPr>
          <a:xfrm>
            <a:off x="10493872" y="4069349"/>
            <a:ext cx="2869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updateF7Toggle</a:t>
            </a:r>
            <a:r>
              <a:rPr lang="en-US" sz="900" b="0" dirty="0">
                <a:solidFill>
                  <a:srgbClr val="000000"/>
                </a:solidFill>
              </a:rPr>
              <a:t>(session,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checked = NULL, color = NULL)</a:t>
            </a:r>
          </a:p>
        </p:txBody>
      </p:sp>
      <p:sp>
        <p:nvSpPr>
          <p:cNvPr id="183" name="APP TEMPLATE">
            <a:extLst>
              <a:ext uri="{FF2B5EF4-FFF2-40B4-BE49-F238E27FC236}">
                <a16:creationId xmlns:a16="http://schemas.microsoft.com/office/drawing/2014/main" id="{A32F4996-616E-E942-BEA6-32105D4D9DFB}"/>
              </a:ext>
            </a:extLst>
          </p:cNvPr>
          <p:cNvSpPr txBox="1"/>
          <p:nvPr/>
        </p:nvSpPr>
        <p:spPr>
          <a:xfrm>
            <a:off x="10583770" y="1030347"/>
            <a:ext cx="53860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INPUTS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84" name="Line">
            <a:extLst>
              <a:ext uri="{FF2B5EF4-FFF2-40B4-BE49-F238E27FC236}">
                <a16:creationId xmlns:a16="http://schemas.microsoft.com/office/drawing/2014/main" id="{54756140-BDDB-084D-BFD4-7AD8A6E720CC}"/>
              </a:ext>
            </a:extLst>
          </p:cNvPr>
          <p:cNvSpPr/>
          <p:nvPr/>
        </p:nvSpPr>
        <p:spPr>
          <a:xfrm>
            <a:off x="10542529" y="906275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5" name="APP TEMPLATE">
            <a:extLst>
              <a:ext uri="{FF2B5EF4-FFF2-40B4-BE49-F238E27FC236}">
                <a16:creationId xmlns:a16="http://schemas.microsoft.com/office/drawing/2014/main" id="{F070756D-D172-0C43-81D9-FC50956AD724}"/>
              </a:ext>
            </a:extLst>
          </p:cNvPr>
          <p:cNvSpPr txBox="1"/>
          <p:nvPr/>
        </p:nvSpPr>
        <p:spPr>
          <a:xfrm>
            <a:off x="10583770" y="4721879"/>
            <a:ext cx="1255152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OTHER ELEMENTS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86" name="Line">
            <a:extLst>
              <a:ext uri="{FF2B5EF4-FFF2-40B4-BE49-F238E27FC236}">
                <a16:creationId xmlns:a16="http://schemas.microsoft.com/office/drawing/2014/main" id="{78B65F57-0D37-1743-BB8E-1AF12D64D3E7}"/>
              </a:ext>
            </a:extLst>
          </p:cNvPr>
          <p:cNvSpPr/>
          <p:nvPr/>
        </p:nvSpPr>
        <p:spPr>
          <a:xfrm>
            <a:off x="10542529" y="4597807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5704DCB9-8315-094C-A4B8-3944126B7791}"/>
              </a:ext>
            </a:extLst>
          </p:cNvPr>
          <p:cNvSpPr/>
          <p:nvPr/>
        </p:nvSpPr>
        <p:spPr>
          <a:xfrm>
            <a:off x="10504365" y="5008175"/>
            <a:ext cx="260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tip: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elements like tabs, panels, sheet, accordion, cards, gauges, progress have an associated input to trigger events on the server side. There are function to update these inputs!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810015C-41C9-724B-94A9-28DE1B4FCAB2}"/>
              </a:ext>
            </a:extLst>
          </p:cNvPr>
          <p:cNvSpPr/>
          <p:nvPr/>
        </p:nvSpPr>
        <p:spPr>
          <a:xfrm>
            <a:off x="10487801" y="6255071"/>
            <a:ext cx="293381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updateF7Accordion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selected = NULL, session)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A021DFC-6BBC-C748-8577-60CEC93A4B3E}"/>
              </a:ext>
            </a:extLst>
          </p:cNvPr>
          <p:cNvSpPr/>
          <p:nvPr/>
        </p:nvSpPr>
        <p:spPr>
          <a:xfrm>
            <a:off x="10491036" y="6496256"/>
            <a:ext cx="15199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updateF7Card</a:t>
            </a:r>
            <a:r>
              <a:rPr lang="en-US" sz="900" b="0" dirty="0">
                <a:solidFill>
                  <a:srgbClr val="000000"/>
                </a:solidFill>
              </a:rPr>
              <a:t>(id, session)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B64D259-BD43-2C43-B759-978F9E787451}"/>
              </a:ext>
            </a:extLst>
          </p:cNvPr>
          <p:cNvSpPr/>
          <p:nvPr/>
        </p:nvSpPr>
        <p:spPr>
          <a:xfrm>
            <a:off x="10487801" y="6727768"/>
            <a:ext cx="19383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updateF7Gauge</a:t>
            </a:r>
            <a:r>
              <a:rPr lang="en-US" sz="900" b="0" dirty="0">
                <a:solidFill>
                  <a:srgbClr val="000000"/>
                </a:solidFill>
              </a:rPr>
              <a:t>(session, id, value)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53C26BE3-5229-404E-BDAC-0534205B9621}"/>
              </a:ext>
            </a:extLst>
          </p:cNvPr>
          <p:cNvSpPr/>
          <p:nvPr/>
        </p:nvSpPr>
        <p:spPr>
          <a:xfrm>
            <a:off x="10504365" y="6989290"/>
            <a:ext cx="18453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updateF7Panel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session)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C2818CDD-339E-C24B-A1E9-2E217D66C8C5}"/>
              </a:ext>
            </a:extLst>
          </p:cNvPr>
          <p:cNvSpPr/>
          <p:nvPr/>
        </p:nvSpPr>
        <p:spPr>
          <a:xfrm>
            <a:off x="10504365" y="7236462"/>
            <a:ext cx="206659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updateF7Progress</a:t>
            </a:r>
            <a:r>
              <a:rPr lang="en-US" sz="900" b="0" dirty="0">
                <a:solidFill>
                  <a:srgbClr val="000000"/>
                </a:solidFill>
              </a:rPr>
              <a:t>(session, id, value)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CA70BCC9-05F2-AE49-ACE6-CF75ADAF2E30}"/>
              </a:ext>
            </a:extLst>
          </p:cNvPr>
          <p:cNvSpPr/>
          <p:nvPr/>
        </p:nvSpPr>
        <p:spPr>
          <a:xfrm>
            <a:off x="10504365" y="7471885"/>
            <a:ext cx="18501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updateF7Sheet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session)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C368BCC3-5263-9941-AB55-8E5417AA7433}"/>
              </a:ext>
            </a:extLst>
          </p:cNvPr>
          <p:cNvSpPr/>
          <p:nvPr/>
        </p:nvSpPr>
        <p:spPr>
          <a:xfrm>
            <a:off x="10514958" y="7698972"/>
            <a:ext cx="238558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updateF7Tabs</a:t>
            </a:r>
            <a:r>
              <a:rPr lang="en-US" sz="900" b="0" dirty="0">
                <a:solidFill>
                  <a:srgbClr val="000000"/>
                </a:solidFill>
              </a:rPr>
              <a:t>(session, id, selected = NULL)</a:t>
            </a:r>
          </a:p>
        </p:txBody>
      </p:sp>
      <p:sp>
        <p:nvSpPr>
          <p:cNvPr id="195" name="Line">
            <a:extLst>
              <a:ext uri="{FF2B5EF4-FFF2-40B4-BE49-F238E27FC236}">
                <a16:creationId xmlns:a16="http://schemas.microsoft.com/office/drawing/2014/main" id="{532876AB-C033-3844-8C6F-D460A96091B2}"/>
              </a:ext>
            </a:extLst>
          </p:cNvPr>
          <p:cNvSpPr/>
          <p:nvPr/>
        </p:nvSpPr>
        <p:spPr>
          <a:xfrm>
            <a:off x="10553285" y="8637670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8168891-0720-5F48-83FC-F3DA05117373}"/>
              </a:ext>
            </a:extLst>
          </p:cNvPr>
          <p:cNvSpPr/>
          <p:nvPr/>
        </p:nvSpPr>
        <p:spPr>
          <a:xfrm>
            <a:off x="10500385" y="8687983"/>
            <a:ext cx="2278188" cy="406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Server: </a:t>
            </a:r>
            <a:r>
              <a:rPr lang="en-US" dirty="0" err="1">
                <a:solidFill>
                  <a:srgbClr val="DA1212"/>
                </a:solidFill>
              </a:rPr>
              <a:t>tapHold</a:t>
            </a:r>
            <a:endParaRPr lang="en-US" dirty="0">
              <a:solidFill>
                <a:srgbClr val="DA1212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506CF80-959F-9D45-BC84-AFC3DEE3A30B}"/>
              </a:ext>
            </a:extLst>
          </p:cNvPr>
          <p:cNvSpPr/>
          <p:nvPr/>
        </p:nvSpPr>
        <p:spPr>
          <a:xfrm>
            <a:off x="10542529" y="9092886"/>
            <a:ext cx="2770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tip: to trigger a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taphold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event (long press) on a tag, use the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f7TapHold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function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72EDF0A-D20A-2542-B7A8-E8E9F5201BF4}"/>
              </a:ext>
            </a:extLst>
          </p:cNvPr>
          <p:cNvSpPr/>
          <p:nvPr/>
        </p:nvSpPr>
        <p:spPr>
          <a:xfrm>
            <a:off x="10994539" y="9819678"/>
            <a:ext cx="20329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f7TapHold(target, callback, session)</a:t>
            </a:r>
          </a:p>
        </p:txBody>
      </p:sp>
      <p:pic>
        <p:nvPicPr>
          <p:cNvPr id="114" name="Graphique 6">
            <a:extLst>
              <a:ext uri="{FF2B5EF4-FFF2-40B4-BE49-F238E27FC236}">
                <a16:creationId xmlns:a16="http://schemas.microsoft.com/office/drawing/2014/main" id="{81967F56-60AB-CF4E-A473-336743D58BC6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r="45972"/>
          <a:stretch/>
        </p:blipFill>
        <p:spPr>
          <a:xfrm>
            <a:off x="220034" y="9842213"/>
            <a:ext cx="2442742" cy="762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AB9A2D-0B2D-7546-8215-2002D858F6C9}"/>
              </a:ext>
            </a:extLst>
          </p:cNvPr>
          <p:cNvSpPr/>
          <p:nvPr/>
        </p:nvSpPr>
        <p:spPr>
          <a:xfrm>
            <a:off x="317144" y="7416019"/>
            <a:ext cx="331212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900" dirty="0">
                <a:solidFill>
                  <a:srgbClr val="000000"/>
                </a:solidFill>
              </a:rPr>
              <a:t>f7TogglePopup</a:t>
            </a:r>
            <a:r>
              <a:rPr lang="de-CH" sz="900" b="0" dirty="0">
                <a:solidFill>
                  <a:srgbClr val="000000"/>
                </a:solidFill>
              </a:rPr>
              <a:t>(</a:t>
            </a:r>
            <a:r>
              <a:rPr lang="de-CH" sz="900" b="0" dirty="0" err="1">
                <a:solidFill>
                  <a:srgbClr val="000000"/>
                </a:solidFill>
              </a:rPr>
              <a:t>id</a:t>
            </a:r>
            <a:r>
              <a:rPr lang="de-CH" sz="900" b="0" dirty="0">
                <a:solidFill>
                  <a:srgbClr val="000000"/>
                </a:solidFill>
              </a:rPr>
              <a:t>, </a:t>
            </a:r>
            <a:r>
              <a:rPr lang="de-CH" sz="900" b="0" dirty="0" err="1">
                <a:solidFill>
                  <a:srgbClr val="000000"/>
                </a:solidFill>
              </a:rPr>
              <a:t>session</a:t>
            </a:r>
            <a:r>
              <a:rPr lang="de-CH" sz="900" b="0" dirty="0">
                <a:solidFill>
                  <a:srgbClr val="000000"/>
                </a:solidFill>
              </a:rPr>
              <a:t> = </a:t>
            </a:r>
            <a:r>
              <a:rPr lang="de-CH" sz="900" b="0" dirty="0" err="1">
                <a:solidFill>
                  <a:srgbClr val="000000"/>
                </a:solidFill>
              </a:rPr>
              <a:t>shiny</a:t>
            </a:r>
            <a:r>
              <a:rPr lang="de-CH" sz="900" b="0" dirty="0">
                <a:solidFill>
                  <a:srgbClr val="000000"/>
                </a:solidFill>
              </a:rPr>
              <a:t>::</a:t>
            </a:r>
            <a:r>
              <a:rPr lang="de-CH" sz="900" b="0" dirty="0" err="1">
                <a:solidFill>
                  <a:srgbClr val="000000"/>
                </a:solidFill>
              </a:rPr>
              <a:t>getDefaultReactiveDomain</a:t>
            </a:r>
            <a:r>
              <a:rPr lang="de-CH" sz="900" b="0" dirty="0">
                <a:solidFill>
                  <a:srgbClr val="000000"/>
                </a:solidFill>
              </a:rPr>
              <a:t>())</a:t>
            </a:r>
            <a:endParaRPr lang="de-DE" sz="900" b="0" dirty="0">
              <a:solidFill>
                <a:srgbClr val="000000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9251CAD-F932-4B47-877E-A57C1150B879}"/>
              </a:ext>
            </a:extLst>
          </p:cNvPr>
          <p:cNvSpPr/>
          <p:nvPr/>
        </p:nvSpPr>
        <p:spPr>
          <a:xfrm>
            <a:off x="10522651" y="7947526"/>
            <a:ext cx="2676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900" dirty="0">
                <a:solidFill>
                  <a:srgbClr val="000000"/>
                </a:solidFill>
              </a:rPr>
              <a:t>f7HideNavbar</a:t>
            </a:r>
            <a:r>
              <a:rPr lang="de-CH" sz="900" dirty="0"/>
              <a:t>( </a:t>
            </a:r>
            <a:r>
              <a:rPr lang="de-CH" sz="900" b="0" dirty="0" err="1">
                <a:solidFill>
                  <a:srgbClr val="000000"/>
                </a:solidFill>
              </a:rPr>
              <a:t>session</a:t>
            </a:r>
            <a:r>
              <a:rPr lang="de-CH" sz="900" b="0" dirty="0">
                <a:solidFill>
                  <a:srgbClr val="000000"/>
                </a:solidFill>
              </a:rPr>
              <a:t>, </a:t>
            </a:r>
            <a:r>
              <a:rPr lang="de-CH" sz="900" b="0" dirty="0" err="1">
                <a:solidFill>
                  <a:srgbClr val="000000"/>
                </a:solidFill>
              </a:rPr>
              <a:t>animate</a:t>
            </a:r>
            <a:r>
              <a:rPr lang="de-CH" sz="900" b="0" dirty="0">
                <a:solidFill>
                  <a:srgbClr val="000000"/>
                </a:solidFill>
              </a:rPr>
              <a:t> = TRUE, </a:t>
            </a:r>
            <a:r>
              <a:rPr lang="de-CH" sz="900" b="0" dirty="0" err="1">
                <a:solidFill>
                  <a:srgbClr val="000000"/>
                </a:solidFill>
              </a:rPr>
              <a:t>hideStatusbar</a:t>
            </a:r>
            <a:r>
              <a:rPr lang="de-CH" sz="900" b="0" dirty="0">
                <a:solidFill>
                  <a:srgbClr val="000000"/>
                </a:solidFill>
              </a:rPr>
              <a:t> = FALSE</a:t>
            </a:r>
            <a:r>
              <a:rPr lang="de-CH" sz="900" dirty="0"/>
              <a:t> )</a:t>
            </a:r>
            <a:endParaRPr lang="de-DE" sz="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D67861-6D11-0D4D-8111-778EA3A08FC5}"/>
              </a:ext>
            </a:extLst>
          </p:cNvPr>
          <p:cNvSpPr/>
          <p:nvPr/>
        </p:nvSpPr>
        <p:spPr>
          <a:xfrm>
            <a:off x="10539920" y="8344273"/>
            <a:ext cx="2286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900" dirty="0"/>
              <a:t>f</a:t>
            </a:r>
            <a:r>
              <a:rPr lang="de-CH" sz="900" dirty="0">
                <a:solidFill>
                  <a:srgbClr val="000000"/>
                </a:solidFill>
              </a:rPr>
              <a:t>7ShowNavbar</a:t>
            </a:r>
            <a:r>
              <a:rPr lang="de-CH" sz="900" dirty="0"/>
              <a:t>(</a:t>
            </a:r>
            <a:r>
              <a:rPr lang="de-CH" sz="900" b="0" dirty="0" err="1">
                <a:solidFill>
                  <a:srgbClr val="000000"/>
                </a:solidFill>
              </a:rPr>
              <a:t>session</a:t>
            </a:r>
            <a:r>
              <a:rPr lang="de-CH" sz="900" b="0" dirty="0">
                <a:solidFill>
                  <a:srgbClr val="000000"/>
                </a:solidFill>
              </a:rPr>
              <a:t>, </a:t>
            </a:r>
            <a:r>
              <a:rPr lang="de-CH" sz="900" b="0" dirty="0" err="1">
                <a:solidFill>
                  <a:srgbClr val="000000"/>
                </a:solidFill>
              </a:rPr>
              <a:t>animate</a:t>
            </a:r>
            <a:r>
              <a:rPr lang="de-CH" sz="900" b="0" dirty="0">
                <a:solidFill>
                  <a:srgbClr val="000000"/>
                </a:solidFill>
              </a:rPr>
              <a:t> = TRUE</a:t>
            </a:r>
            <a:r>
              <a:rPr lang="de-CH" sz="900" dirty="0"/>
              <a:t>) </a:t>
            </a:r>
            <a:br>
              <a:rPr lang="de-CH" sz="900" dirty="0"/>
            </a:br>
            <a:endParaRPr lang="de-DE" sz="900" dirty="0"/>
          </a:p>
        </p:txBody>
      </p:sp>
      <p:sp>
        <p:nvSpPr>
          <p:cNvPr id="178" name="RStudio® is a trademark of RStudio, Inc.  •  CC BY SA Your Name •  your@email.com  •  844-448-1212 • your.website.com •  Learn more at webpage or vignette   •  package version  0.5.0 •  Updated: 2017-01">
            <a:extLst>
              <a:ext uri="{FF2B5EF4-FFF2-40B4-BE49-F238E27FC236}">
                <a16:creationId xmlns:a16="http://schemas.microsoft.com/office/drawing/2014/main" id="{06CF79A3-5CF5-4241-80F6-D13C3763A0A4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lang="en-US" dirty="0" err="1"/>
              <a:t>RinteRface</a:t>
            </a:r>
            <a:r>
              <a:rPr lang="en-US" dirty="0"/>
              <a:t>-https://</a:t>
            </a:r>
            <a:r>
              <a:rPr lang="en-US" dirty="0" err="1"/>
              <a:t>rinterface.com</a:t>
            </a:r>
            <a:r>
              <a:rPr lang="en-US" dirty="0"/>
              <a:t> </a:t>
            </a:r>
            <a:r>
              <a:rPr dirty="0"/>
              <a:t> •  </a:t>
            </a:r>
            <a:r>
              <a:rPr lang="fr-FR" dirty="0"/>
              <a:t>David Granjon</a:t>
            </a:r>
            <a:r>
              <a:rPr dirty="0"/>
              <a:t> •  </a:t>
            </a:r>
            <a:r>
              <a:rPr lang="fr-FR" dirty="0" err="1"/>
              <a:t>dgranjon</a:t>
            </a:r>
            <a:r>
              <a:rPr dirty="0">
                <a:hlinkClick r:id="rId21"/>
              </a:rPr>
              <a:t>@</a:t>
            </a:r>
            <a:r>
              <a:rPr lang="fr-FR" dirty="0">
                <a:hlinkClick r:id="rId21"/>
              </a:rPr>
              <a:t>ymail</a:t>
            </a:r>
            <a:r>
              <a:rPr dirty="0">
                <a:hlinkClick r:id="rId21"/>
              </a:rPr>
              <a:t>.com</a:t>
            </a:r>
            <a:r>
              <a:rPr dirty="0"/>
              <a:t>  • </a:t>
            </a:r>
            <a:r>
              <a:rPr lang="fr-FR" dirty="0">
                <a:hlinkClick r:id="rId22"/>
              </a:rPr>
              <a:t>https://divadnojnarg.github.io</a:t>
            </a:r>
            <a:r>
              <a:rPr lang="fr-FR" dirty="0"/>
              <a:t> </a:t>
            </a:r>
            <a:r>
              <a:rPr dirty="0"/>
              <a:t>•  Learn more at </a:t>
            </a:r>
            <a:r>
              <a:rPr lang="fr-FR" dirty="0">
                <a:hlinkClick r:id="rId23"/>
              </a:rPr>
              <a:t>https://rinterface.github.io/shinyMobile/</a:t>
            </a:r>
            <a:r>
              <a:rPr lang="fr-FR" dirty="0"/>
              <a:t> </a:t>
            </a:r>
            <a:r>
              <a:rPr dirty="0"/>
              <a:t>•  package version  0.</a:t>
            </a:r>
            <a:r>
              <a:rPr lang="fr-FR" dirty="0"/>
              <a:t>2</a:t>
            </a:r>
            <a:r>
              <a:rPr dirty="0"/>
              <a:t>.</a:t>
            </a:r>
            <a:r>
              <a:rPr lang="fr-FR" dirty="0"/>
              <a:t>0 </a:t>
            </a:r>
            <a:r>
              <a:rPr dirty="0"/>
              <a:t>•  Updated: 201</a:t>
            </a:r>
            <a:r>
              <a:rPr lang="fr-FR" dirty="0"/>
              <a:t>9</a:t>
            </a:r>
            <a:r>
              <a:rPr dirty="0"/>
              <a:t>-</a:t>
            </a:r>
            <a:r>
              <a:rPr lang="en-US" dirty="0"/>
              <a:t>12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8246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">
            <a:extLst>
              <a:ext uri="{FF2B5EF4-FFF2-40B4-BE49-F238E27FC236}">
                <a16:creationId xmlns:a16="http://schemas.microsoft.com/office/drawing/2014/main" id="{4732F84C-9486-854A-B0C6-313CC4C211F0}"/>
              </a:ext>
            </a:extLst>
          </p:cNvPr>
          <p:cNvGrpSpPr/>
          <p:nvPr/>
        </p:nvGrpSpPr>
        <p:grpSpPr>
          <a:xfrm>
            <a:off x="8377087" y="-1013161"/>
            <a:ext cx="6164293" cy="3553106"/>
            <a:chOff x="-6400" y="51032"/>
            <a:chExt cx="6164292" cy="3553105"/>
          </a:xfrm>
        </p:grpSpPr>
        <p:grpSp>
          <p:nvGrpSpPr>
            <p:cNvPr id="119" name="Group">
              <a:extLst>
                <a:ext uri="{FF2B5EF4-FFF2-40B4-BE49-F238E27FC236}">
                  <a16:creationId xmlns:a16="http://schemas.microsoft.com/office/drawing/2014/main" id="{EBADCCA5-C2C2-F747-8D2C-00D03B311B67}"/>
                </a:ext>
              </a:extLst>
            </p:cNvPr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121" name="Triangle">
                <a:extLst>
                  <a:ext uri="{FF2B5EF4-FFF2-40B4-BE49-F238E27FC236}">
                    <a16:creationId xmlns:a16="http://schemas.microsoft.com/office/drawing/2014/main" id="{7D485DCC-3EE5-134B-ACA0-D1EBFD222466}"/>
                  </a:ext>
                </a:extLst>
              </p:cNvPr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DA1212"/>
              </a:solidFill>
              <a:ln w="3175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4" name="Circle">
                <a:extLst>
                  <a:ext uri="{FF2B5EF4-FFF2-40B4-BE49-F238E27FC236}">
                    <a16:creationId xmlns:a16="http://schemas.microsoft.com/office/drawing/2014/main" id="{F70C5E5D-F407-3547-BA56-B8B33B618874}"/>
                  </a:ext>
                </a:extLst>
              </p:cNvPr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5" name="Circle">
                <a:extLst>
                  <a:ext uri="{FF2B5EF4-FFF2-40B4-BE49-F238E27FC236}">
                    <a16:creationId xmlns:a16="http://schemas.microsoft.com/office/drawing/2014/main" id="{8A8AEE0A-F342-F944-A685-103FFA4D685F}"/>
                  </a:ext>
                </a:extLst>
              </p:cNvPr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chemeClr val="accent5">
                  <a:lumMod val="75000"/>
                  <a:alpha val="5045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7" name="Triangle">
                <a:extLst>
                  <a:ext uri="{FF2B5EF4-FFF2-40B4-BE49-F238E27FC236}">
                    <a16:creationId xmlns:a16="http://schemas.microsoft.com/office/drawing/2014/main" id="{AB924830-B3D9-804E-B2DF-2276D646AEB5}"/>
                  </a:ext>
                </a:extLst>
              </p:cNvPr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8" name="Triangle">
                <a:extLst>
                  <a:ext uri="{FF2B5EF4-FFF2-40B4-BE49-F238E27FC236}">
                    <a16:creationId xmlns:a16="http://schemas.microsoft.com/office/drawing/2014/main" id="{17DC8C1C-6083-6D40-893C-AD9A8B56B0B3}"/>
                  </a:ext>
                </a:extLst>
              </p:cNvPr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" name="Circle">
                <a:extLst>
                  <a:ext uri="{FF2B5EF4-FFF2-40B4-BE49-F238E27FC236}">
                    <a16:creationId xmlns:a16="http://schemas.microsoft.com/office/drawing/2014/main" id="{1392A3C7-C404-9849-8ADB-B7907469B68F}"/>
                  </a:ext>
                </a:extLst>
              </p:cNvPr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1" name="Circle">
                <a:extLst>
                  <a:ext uri="{FF2B5EF4-FFF2-40B4-BE49-F238E27FC236}">
                    <a16:creationId xmlns:a16="http://schemas.microsoft.com/office/drawing/2014/main" id="{775CEA99-C0EA-484B-AD66-E8DCB12F6065}"/>
                  </a:ext>
                </a:extLst>
              </p:cNvPr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" name="Triangle">
                <a:extLst>
                  <a:ext uri="{FF2B5EF4-FFF2-40B4-BE49-F238E27FC236}">
                    <a16:creationId xmlns:a16="http://schemas.microsoft.com/office/drawing/2014/main" id="{4A6A70C4-C0C2-1940-91AB-81128BD38D58}"/>
                  </a:ext>
                </a:extLst>
              </p:cNvPr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3" name="Circle">
                <a:extLst>
                  <a:ext uri="{FF2B5EF4-FFF2-40B4-BE49-F238E27FC236}">
                    <a16:creationId xmlns:a16="http://schemas.microsoft.com/office/drawing/2014/main" id="{4C4CB80C-C020-5F44-9500-475A6505E5BF}"/>
                  </a:ext>
                </a:extLst>
              </p:cNvPr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4" name="Triangle">
                <a:extLst>
                  <a:ext uri="{FF2B5EF4-FFF2-40B4-BE49-F238E27FC236}">
                    <a16:creationId xmlns:a16="http://schemas.microsoft.com/office/drawing/2014/main" id="{130F2C9A-B373-4F4B-9E05-CF0F785B5CDE}"/>
                  </a:ext>
                </a:extLst>
              </p:cNvPr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5" name="Circle">
                <a:extLst>
                  <a:ext uri="{FF2B5EF4-FFF2-40B4-BE49-F238E27FC236}">
                    <a16:creationId xmlns:a16="http://schemas.microsoft.com/office/drawing/2014/main" id="{F44D6213-4AA6-D348-B8B5-1626B1152453}"/>
                  </a:ext>
                </a:extLst>
              </p:cNvPr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6" name="Triangle">
                <a:extLst>
                  <a:ext uri="{FF2B5EF4-FFF2-40B4-BE49-F238E27FC236}">
                    <a16:creationId xmlns:a16="http://schemas.microsoft.com/office/drawing/2014/main" id="{2080AE5C-76A8-BC49-9415-96F1E31DCDFA}"/>
                  </a:ext>
                </a:extLst>
              </p:cNvPr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7" name="Circle">
                <a:extLst>
                  <a:ext uri="{FF2B5EF4-FFF2-40B4-BE49-F238E27FC236}">
                    <a16:creationId xmlns:a16="http://schemas.microsoft.com/office/drawing/2014/main" id="{FBD37EDA-8DF6-4D4D-90CB-27EA838FF162}"/>
                  </a:ext>
                </a:extLst>
              </p:cNvPr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" name="Triangle">
                <a:extLst>
                  <a:ext uri="{FF2B5EF4-FFF2-40B4-BE49-F238E27FC236}">
                    <a16:creationId xmlns:a16="http://schemas.microsoft.com/office/drawing/2014/main" id="{A4F2C5B8-D076-C849-90E0-9FC994776C18}"/>
                  </a:ext>
                </a:extLst>
              </p:cNvPr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" name="Circle">
                <a:extLst>
                  <a:ext uri="{FF2B5EF4-FFF2-40B4-BE49-F238E27FC236}">
                    <a16:creationId xmlns:a16="http://schemas.microsoft.com/office/drawing/2014/main" id="{036F44D0-EACE-704D-86D7-F507E4CB4DD1}"/>
                  </a:ext>
                </a:extLst>
              </p:cNvPr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0" name="Rectangle">
              <a:extLst>
                <a:ext uri="{FF2B5EF4-FFF2-40B4-BE49-F238E27FC236}">
                  <a16:creationId xmlns:a16="http://schemas.microsoft.com/office/drawing/2014/main" id="{09758B0D-F137-C041-9844-16E937FC9175}"/>
                </a:ext>
              </a:extLst>
            </p:cNvPr>
            <p:cNvSpPr/>
            <p:nvPr/>
          </p:nvSpPr>
          <p:spPr>
            <a:xfrm>
              <a:off x="-6400" y="1037215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4529" t="-7398" r="45470" b="10739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69" tIns="54569" rIns="54569" bIns="54569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 dirty="0"/>
            </a:p>
          </p:txBody>
        </p:sp>
      </p:grpSp>
      <p:sp>
        <p:nvSpPr>
          <p:cNvPr id="272" name="Line"/>
          <p:cNvSpPr/>
          <p:nvPr/>
        </p:nvSpPr>
        <p:spPr>
          <a:xfrm>
            <a:off x="331906" y="412454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4" name="Line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" name="Building an App">
            <a:extLst>
              <a:ext uri="{FF2B5EF4-FFF2-40B4-BE49-F238E27FC236}">
                <a16:creationId xmlns:a16="http://schemas.microsoft.com/office/drawing/2014/main" id="{4C1E9947-9B30-8140-A23D-2AC711A5A2E2}"/>
              </a:ext>
            </a:extLst>
          </p:cNvPr>
          <p:cNvSpPr txBox="1"/>
          <p:nvPr/>
        </p:nvSpPr>
        <p:spPr>
          <a:xfrm>
            <a:off x="317404" y="458008"/>
            <a:ext cx="1534074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UI: Widgets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B86234-A9A5-A34A-BF40-5987E38E587A}"/>
              </a:ext>
            </a:extLst>
          </p:cNvPr>
          <p:cNvSpPr/>
          <p:nvPr/>
        </p:nvSpPr>
        <p:spPr>
          <a:xfrm>
            <a:off x="317404" y="828315"/>
            <a:ext cx="3351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has brand new widgets for Shiny! Some of them have their own design depending on the currently selected skin (iOS, material or desktop)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" name="APP TEMPLATE">
            <a:extLst>
              <a:ext uri="{FF2B5EF4-FFF2-40B4-BE49-F238E27FC236}">
                <a16:creationId xmlns:a16="http://schemas.microsoft.com/office/drawing/2014/main" id="{0D54F4CB-A3DC-DB41-A0FE-3E352E4C9FDE}"/>
              </a:ext>
            </a:extLst>
          </p:cNvPr>
          <p:cNvSpPr txBox="1"/>
          <p:nvPr/>
        </p:nvSpPr>
        <p:spPr>
          <a:xfrm>
            <a:off x="373146" y="1813661"/>
            <a:ext cx="93134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ACCORDIONS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53" name="Line">
            <a:extLst>
              <a:ext uri="{FF2B5EF4-FFF2-40B4-BE49-F238E27FC236}">
                <a16:creationId xmlns:a16="http://schemas.microsoft.com/office/drawing/2014/main" id="{C75B842B-05C1-D448-8094-355AF1851439}"/>
              </a:ext>
            </a:extLst>
          </p:cNvPr>
          <p:cNvSpPr/>
          <p:nvPr/>
        </p:nvSpPr>
        <p:spPr>
          <a:xfrm>
            <a:off x="331905" y="1689589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" name="APP TEMPLATE">
            <a:extLst>
              <a:ext uri="{FF2B5EF4-FFF2-40B4-BE49-F238E27FC236}">
                <a16:creationId xmlns:a16="http://schemas.microsoft.com/office/drawing/2014/main" id="{67CA4940-F518-DE48-A55B-0BDF73AE491F}"/>
              </a:ext>
            </a:extLst>
          </p:cNvPr>
          <p:cNvSpPr txBox="1"/>
          <p:nvPr/>
        </p:nvSpPr>
        <p:spPr>
          <a:xfrm>
            <a:off x="365132" y="5291249"/>
            <a:ext cx="57227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BADGES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4DFCC866-4566-954A-8290-EF05D3FFEEA9}"/>
              </a:ext>
            </a:extLst>
          </p:cNvPr>
          <p:cNvSpPr/>
          <p:nvPr/>
        </p:nvSpPr>
        <p:spPr>
          <a:xfrm>
            <a:off x="323891" y="5167177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" name="APP TEMPLATE">
            <a:extLst>
              <a:ext uri="{FF2B5EF4-FFF2-40B4-BE49-F238E27FC236}">
                <a16:creationId xmlns:a16="http://schemas.microsoft.com/office/drawing/2014/main" id="{F92D39DC-E860-2343-94E7-6F1548FBB987}"/>
              </a:ext>
            </a:extLst>
          </p:cNvPr>
          <p:cNvSpPr txBox="1"/>
          <p:nvPr/>
        </p:nvSpPr>
        <p:spPr>
          <a:xfrm>
            <a:off x="1363403" y="5977810"/>
            <a:ext cx="43922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LIGHT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0" name="APP TEMPLATE">
            <a:extLst>
              <a:ext uri="{FF2B5EF4-FFF2-40B4-BE49-F238E27FC236}">
                <a16:creationId xmlns:a16="http://schemas.microsoft.com/office/drawing/2014/main" id="{A24891EA-C2D5-E945-9B3E-E2F26E77F794}"/>
              </a:ext>
            </a:extLst>
          </p:cNvPr>
          <p:cNvSpPr txBox="1"/>
          <p:nvPr/>
        </p:nvSpPr>
        <p:spPr>
          <a:xfrm>
            <a:off x="1363403" y="6808214"/>
            <a:ext cx="40075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DARK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3" name="APP TEMPLATE">
            <a:extLst>
              <a:ext uri="{FF2B5EF4-FFF2-40B4-BE49-F238E27FC236}">
                <a16:creationId xmlns:a16="http://schemas.microsoft.com/office/drawing/2014/main" id="{FCCFBBE5-5E42-524E-BA65-08E40F9D5DE6}"/>
              </a:ext>
            </a:extLst>
          </p:cNvPr>
          <p:cNvSpPr txBox="1"/>
          <p:nvPr/>
        </p:nvSpPr>
        <p:spPr>
          <a:xfrm>
            <a:off x="349577" y="8033850"/>
            <a:ext cx="44242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CHIPS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74" name="Line">
            <a:extLst>
              <a:ext uri="{FF2B5EF4-FFF2-40B4-BE49-F238E27FC236}">
                <a16:creationId xmlns:a16="http://schemas.microsoft.com/office/drawing/2014/main" id="{5FB604C9-81D5-844E-8D6C-2D3F43068D79}"/>
              </a:ext>
            </a:extLst>
          </p:cNvPr>
          <p:cNvSpPr/>
          <p:nvPr/>
        </p:nvSpPr>
        <p:spPr>
          <a:xfrm>
            <a:off x="308336" y="7909778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8" name="Line">
            <a:extLst>
              <a:ext uri="{FF2B5EF4-FFF2-40B4-BE49-F238E27FC236}">
                <a16:creationId xmlns:a16="http://schemas.microsoft.com/office/drawing/2014/main" id="{747CD543-ABE3-E84B-B11F-78AA6A99E4F0}"/>
              </a:ext>
            </a:extLst>
          </p:cNvPr>
          <p:cNvSpPr/>
          <p:nvPr/>
        </p:nvSpPr>
        <p:spPr>
          <a:xfrm>
            <a:off x="3732291" y="427993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E55B6DED-FE06-4640-AE01-2D14D5785531}"/>
              </a:ext>
            </a:extLst>
          </p:cNvPr>
          <p:cNvSpPr/>
          <p:nvPr/>
        </p:nvSpPr>
        <p:spPr>
          <a:xfrm>
            <a:off x="7074570" y="443269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0" name="Line">
            <a:extLst>
              <a:ext uri="{FF2B5EF4-FFF2-40B4-BE49-F238E27FC236}">
                <a16:creationId xmlns:a16="http://schemas.microsoft.com/office/drawing/2014/main" id="{6CAA08FC-2B17-5D43-968A-88DB1C27AE20}"/>
              </a:ext>
            </a:extLst>
          </p:cNvPr>
          <p:cNvSpPr/>
          <p:nvPr/>
        </p:nvSpPr>
        <p:spPr>
          <a:xfrm>
            <a:off x="10487801" y="465631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1" name="APP TEMPLATE">
            <a:extLst>
              <a:ext uri="{FF2B5EF4-FFF2-40B4-BE49-F238E27FC236}">
                <a16:creationId xmlns:a16="http://schemas.microsoft.com/office/drawing/2014/main" id="{1B1D9B10-D943-AC43-885A-5FE89013E436}"/>
              </a:ext>
            </a:extLst>
          </p:cNvPr>
          <p:cNvSpPr txBox="1"/>
          <p:nvPr/>
        </p:nvSpPr>
        <p:spPr>
          <a:xfrm>
            <a:off x="4192316" y="1693566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2" name="APP TEMPLATE">
            <a:extLst>
              <a:ext uri="{FF2B5EF4-FFF2-40B4-BE49-F238E27FC236}">
                <a16:creationId xmlns:a16="http://schemas.microsoft.com/office/drawing/2014/main" id="{5577E90C-30FA-3B47-A70E-56BA89B076DD}"/>
              </a:ext>
            </a:extLst>
          </p:cNvPr>
          <p:cNvSpPr txBox="1"/>
          <p:nvPr/>
        </p:nvSpPr>
        <p:spPr>
          <a:xfrm>
            <a:off x="5665711" y="1698497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8" name="APP TEMPLATE">
            <a:extLst>
              <a:ext uri="{FF2B5EF4-FFF2-40B4-BE49-F238E27FC236}">
                <a16:creationId xmlns:a16="http://schemas.microsoft.com/office/drawing/2014/main" id="{E02B9F43-668E-1B46-9F79-DB9F9B0B8A59}"/>
              </a:ext>
            </a:extLst>
          </p:cNvPr>
          <p:cNvSpPr txBox="1"/>
          <p:nvPr/>
        </p:nvSpPr>
        <p:spPr>
          <a:xfrm>
            <a:off x="3820087" y="3548421"/>
            <a:ext cx="2571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endParaRPr dirty="0"/>
          </a:p>
        </p:txBody>
      </p:sp>
      <p:sp>
        <p:nvSpPr>
          <p:cNvPr id="116" name="APP TEMPLATE">
            <a:extLst>
              <a:ext uri="{FF2B5EF4-FFF2-40B4-BE49-F238E27FC236}">
                <a16:creationId xmlns:a16="http://schemas.microsoft.com/office/drawing/2014/main" id="{94B108A6-831A-5F41-A59A-F67D147B68EE}"/>
              </a:ext>
            </a:extLst>
          </p:cNvPr>
          <p:cNvSpPr txBox="1"/>
          <p:nvPr/>
        </p:nvSpPr>
        <p:spPr>
          <a:xfrm>
            <a:off x="3853215" y="4266883"/>
            <a:ext cx="1231106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PHOTO BROWSER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17" name="Line">
            <a:extLst>
              <a:ext uri="{FF2B5EF4-FFF2-40B4-BE49-F238E27FC236}">
                <a16:creationId xmlns:a16="http://schemas.microsoft.com/office/drawing/2014/main" id="{ADAE7DF3-86F2-1146-BF27-8AB81AD30C64}"/>
              </a:ext>
            </a:extLst>
          </p:cNvPr>
          <p:cNvSpPr/>
          <p:nvPr/>
        </p:nvSpPr>
        <p:spPr>
          <a:xfrm>
            <a:off x="3811974" y="4142811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6" name="APP TEMPLATE">
            <a:extLst>
              <a:ext uri="{FF2B5EF4-FFF2-40B4-BE49-F238E27FC236}">
                <a16:creationId xmlns:a16="http://schemas.microsoft.com/office/drawing/2014/main" id="{A09BE1BD-1A63-E947-82A8-6A31B68BC6ED}"/>
              </a:ext>
            </a:extLst>
          </p:cNvPr>
          <p:cNvSpPr txBox="1"/>
          <p:nvPr/>
        </p:nvSpPr>
        <p:spPr>
          <a:xfrm>
            <a:off x="7090166" y="540068"/>
            <a:ext cx="263213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TIMELINES (Examples with iOS design)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38" name="APP TEMPLATE">
            <a:extLst>
              <a:ext uri="{FF2B5EF4-FFF2-40B4-BE49-F238E27FC236}">
                <a16:creationId xmlns:a16="http://schemas.microsoft.com/office/drawing/2014/main" id="{F2214F10-79AE-5F43-B304-931163FB4891}"/>
              </a:ext>
            </a:extLst>
          </p:cNvPr>
          <p:cNvSpPr txBox="1"/>
          <p:nvPr/>
        </p:nvSpPr>
        <p:spPr>
          <a:xfrm>
            <a:off x="7104149" y="4974251"/>
            <a:ext cx="58189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GAUGES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39" name="Line">
            <a:extLst>
              <a:ext uri="{FF2B5EF4-FFF2-40B4-BE49-F238E27FC236}">
                <a16:creationId xmlns:a16="http://schemas.microsoft.com/office/drawing/2014/main" id="{908451E6-39D4-334E-8E3E-AACB1E6D0907}"/>
              </a:ext>
            </a:extLst>
          </p:cNvPr>
          <p:cNvSpPr/>
          <p:nvPr/>
        </p:nvSpPr>
        <p:spPr>
          <a:xfrm>
            <a:off x="7062908" y="4850179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" name="APP TEMPLATE">
            <a:extLst>
              <a:ext uri="{FF2B5EF4-FFF2-40B4-BE49-F238E27FC236}">
                <a16:creationId xmlns:a16="http://schemas.microsoft.com/office/drawing/2014/main" id="{81CB5C85-764B-2041-A2F0-1B0CD8E7201F}"/>
              </a:ext>
            </a:extLst>
          </p:cNvPr>
          <p:cNvSpPr txBox="1"/>
          <p:nvPr/>
        </p:nvSpPr>
        <p:spPr>
          <a:xfrm>
            <a:off x="10532163" y="5085557"/>
            <a:ext cx="1006686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SOCIAL CARDS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65" name="Line">
            <a:extLst>
              <a:ext uri="{FF2B5EF4-FFF2-40B4-BE49-F238E27FC236}">
                <a16:creationId xmlns:a16="http://schemas.microsoft.com/office/drawing/2014/main" id="{D111A00E-A012-2941-8C0B-26E5FCA010F7}"/>
              </a:ext>
            </a:extLst>
          </p:cNvPr>
          <p:cNvSpPr/>
          <p:nvPr/>
        </p:nvSpPr>
        <p:spPr>
          <a:xfrm>
            <a:off x="10526496" y="4946335"/>
            <a:ext cx="2959437" cy="11719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8" name="APP TEMPLATE">
            <a:extLst>
              <a:ext uri="{FF2B5EF4-FFF2-40B4-BE49-F238E27FC236}">
                <a16:creationId xmlns:a16="http://schemas.microsoft.com/office/drawing/2014/main" id="{B2C197C0-FA09-7C40-BA2D-9846BECEB336}"/>
              </a:ext>
            </a:extLst>
          </p:cNvPr>
          <p:cNvSpPr txBox="1"/>
          <p:nvPr/>
        </p:nvSpPr>
        <p:spPr>
          <a:xfrm>
            <a:off x="3816243" y="7565204"/>
            <a:ext cx="107240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SWIPER SLIDER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69" name="Line">
            <a:extLst>
              <a:ext uri="{FF2B5EF4-FFF2-40B4-BE49-F238E27FC236}">
                <a16:creationId xmlns:a16="http://schemas.microsoft.com/office/drawing/2014/main" id="{E9D30D35-71C4-AA41-A5CF-16135D35F81A}"/>
              </a:ext>
            </a:extLst>
          </p:cNvPr>
          <p:cNvSpPr/>
          <p:nvPr/>
        </p:nvSpPr>
        <p:spPr>
          <a:xfrm>
            <a:off x="3810576" y="7425982"/>
            <a:ext cx="2959437" cy="11719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93151D-19D7-304D-AC80-33F35788D0F9}"/>
              </a:ext>
            </a:extLst>
          </p:cNvPr>
          <p:cNvSpPr/>
          <p:nvPr/>
        </p:nvSpPr>
        <p:spPr>
          <a:xfrm>
            <a:off x="310872" y="2081047"/>
            <a:ext cx="284244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f7Accordion</a:t>
            </a:r>
            <a:r>
              <a:rPr lang="en-US" sz="900" b="0" dirty="0">
                <a:solidFill>
                  <a:srgbClr val="000000"/>
                </a:solidFill>
              </a:rPr>
              <a:t>(...,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multiCollapse</a:t>
            </a:r>
            <a:r>
              <a:rPr lang="en-US" sz="900" b="0" dirty="0">
                <a:solidFill>
                  <a:srgbClr val="000000"/>
                </a:solidFill>
              </a:rPr>
              <a:t> = FALSE)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3F63F9-02BF-4D44-91F6-F0B4F9B0CBA5}"/>
              </a:ext>
            </a:extLst>
          </p:cNvPr>
          <p:cNvSpPr/>
          <p:nvPr/>
        </p:nvSpPr>
        <p:spPr>
          <a:xfrm>
            <a:off x="326589" y="2307210"/>
            <a:ext cx="25010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f7AccordionItem</a:t>
            </a:r>
            <a:r>
              <a:rPr lang="en-US" sz="900" b="0" dirty="0">
                <a:solidFill>
                  <a:srgbClr val="000000"/>
                </a:solidFill>
              </a:rPr>
              <a:t>(..., title = NULL, open = FALSE)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BDFB85C-9128-CD41-9BA4-2B6B46163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14" y="2827992"/>
            <a:ext cx="2012950" cy="793750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296ED555-ABF2-F343-98FF-12031F95AE15}"/>
              </a:ext>
            </a:extLst>
          </p:cNvPr>
          <p:cNvSpPr/>
          <p:nvPr/>
        </p:nvSpPr>
        <p:spPr>
          <a:xfrm>
            <a:off x="283002" y="3850827"/>
            <a:ext cx="3075071" cy="1251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If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inputId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is passed, one may retrieve the currently selected item as follows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input$&lt;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inputId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&gt;$state is TRUE if open, else FALSE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input$&lt;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inputId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&gt;$value is NULL if closed else contain the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f7AccordionItem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value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7BD93C-40D9-3946-AB14-10E1BB9B055F}"/>
              </a:ext>
            </a:extLst>
          </p:cNvPr>
          <p:cNvSpPr/>
          <p:nvPr/>
        </p:nvSpPr>
        <p:spPr>
          <a:xfrm>
            <a:off x="326157" y="5589826"/>
            <a:ext cx="200945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f7Badge</a:t>
            </a:r>
            <a:r>
              <a:rPr lang="en-US" sz="900" b="0" dirty="0">
                <a:solidFill>
                  <a:srgbClr val="000000"/>
                </a:solidFill>
              </a:rPr>
              <a:t>(..., color = NULL) 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F9D8E1-5D49-5C4B-A98A-8737429AE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89" y="6245772"/>
            <a:ext cx="2552700" cy="469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200BEC6-552B-8B49-9419-C553299AB3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32" y="7124813"/>
            <a:ext cx="1778000" cy="609600"/>
          </a:xfrm>
          <a:prstGeom prst="rect">
            <a:avLst/>
          </a:prstGeom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DE735C-8921-E445-8CF0-555BB1BF1C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07" y="8917503"/>
            <a:ext cx="2203450" cy="8763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CBD52C7-EDB9-9444-A797-4FE6F006382A}"/>
              </a:ext>
            </a:extLst>
          </p:cNvPr>
          <p:cNvSpPr/>
          <p:nvPr/>
        </p:nvSpPr>
        <p:spPr>
          <a:xfrm>
            <a:off x="283002" y="8269587"/>
            <a:ext cx="278621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f7Chip</a:t>
            </a:r>
            <a:r>
              <a:rPr lang="en-US" sz="900" b="0" dirty="0">
                <a:solidFill>
                  <a:srgbClr val="000000"/>
                </a:solidFill>
              </a:rPr>
              <a:t>( label = NULL, </a:t>
            </a:r>
            <a:r>
              <a:rPr lang="en-US" sz="900" b="0" dirty="0" err="1">
                <a:solidFill>
                  <a:srgbClr val="000000"/>
                </a:solidFill>
              </a:rPr>
              <a:t>img</a:t>
            </a:r>
            <a:r>
              <a:rPr lang="en-US" sz="900" b="0" dirty="0">
                <a:solidFill>
                  <a:srgbClr val="000000"/>
                </a:solidFill>
              </a:rPr>
              <a:t> = NULL, icon = NULL, outline = FALSE, status = NULL, </a:t>
            </a:r>
            <a:r>
              <a:rPr lang="en-US" sz="900" b="0" dirty="0" err="1">
                <a:solidFill>
                  <a:srgbClr val="000000"/>
                </a:solidFill>
              </a:rPr>
              <a:t>icon_status</a:t>
            </a:r>
            <a:r>
              <a:rPr lang="en-US" sz="900" b="0" dirty="0">
                <a:solidFill>
                  <a:srgbClr val="000000"/>
                </a:solidFill>
              </a:rPr>
              <a:t> = NULL, closable = FALSE 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7F7FC7-E20C-FC43-918F-EC6641153163}"/>
              </a:ext>
            </a:extLst>
          </p:cNvPr>
          <p:cNvSpPr/>
          <p:nvPr/>
        </p:nvSpPr>
        <p:spPr>
          <a:xfrm>
            <a:off x="3669284" y="807599"/>
            <a:ext cx="110959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f7Messages</a:t>
            </a:r>
            <a:r>
              <a:rPr lang="en-US" sz="900" b="0" dirty="0">
                <a:solidFill>
                  <a:srgbClr val="000000"/>
                </a:solidFill>
              </a:rPr>
              <a:t>(..., id)</a:t>
            </a:r>
          </a:p>
        </p:txBody>
      </p:sp>
      <p:sp>
        <p:nvSpPr>
          <p:cNvPr id="140" name="APP TEMPLATE">
            <a:extLst>
              <a:ext uri="{FF2B5EF4-FFF2-40B4-BE49-F238E27FC236}">
                <a16:creationId xmlns:a16="http://schemas.microsoft.com/office/drawing/2014/main" id="{119D3D82-186F-EB42-9A6C-6714E357A6AC}"/>
              </a:ext>
            </a:extLst>
          </p:cNvPr>
          <p:cNvSpPr txBox="1"/>
          <p:nvPr/>
        </p:nvSpPr>
        <p:spPr>
          <a:xfrm>
            <a:off x="3746733" y="567842"/>
            <a:ext cx="75341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MESSAGES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2C904F8-C476-B84D-BB76-9CBFFB2B8FA1}"/>
              </a:ext>
            </a:extLst>
          </p:cNvPr>
          <p:cNvSpPr/>
          <p:nvPr/>
        </p:nvSpPr>
        <p:spPr>
          <a:xfrm>
            <a:off x="3669284" y="1065984"/>
            <a:ext cx="3119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f7Message</a:t>
            </a:r>
            <a:r>
              <a:rPr lang="en-US" sz="900" b="0" dirty="0">
                <a:solidFill>
                  <a:srgbClr val="000000"/>
                </a:solidFill>
              </a:rPr>
              <a:t>( content, </a:t>
            </a:r>
            <a:r>
              <a:rPr lang="en-US" sz="900" b="0" dirty="0" err="1">
                <a:solidFill>
                  <a:srgbClr val="000000"/>
                </a:solidFill>
              </a:rPr>
              <a:t>src</a:t>
            </a:r>
            <a:r>
              <a:rPr lang="en-US" sz="900" b="0" dirty="0">
                <a:solidFill>
                  <a:srgbClr val="000000"/>
                </a:solidFill>
              </a:rPr>
              <a:t> = NULL, author = NULL, date = NULL, state = c("sent", "received"), type = c("text", "</a:t>
            </a:r>
            <a:r>
              <a:rPr lang="en-US" sz="900" b="0" dirty="0" err="1">
                <a:solidFill>
                  <a:srgbClr val="000000"/>
                </a:solidFill>
              </a:rPr>
              <a:t>img</a:t>
            </a:r>
            <a:r>
              <a:rPr lang="en-US" sz="900" b="0" dirty="0">
                <a:solidFill>
                  <a:srgbClr val="000000"/>
                </a:solidFill>
              </a:rPr>
              <a:t>") )</a:t>
            </a:r>
          </a:p>
        </p:txBody>
      </p:sp>
      <p:pic>
        <p:nvPicPr>
          <p:cNvPr id="42" name="Picture 41" descr="A screenshot of a cat&#10;&#10;Description automatically generated">
            <a:extLst>
              <a:ext uri="{FF2B5EF4-FFF2-40B4-BE49-F238E27FC236}">
                <a16:creationId xmlns:a16="http://schemas.microsoft.com/office/drawing/2014/main" id="{61F08EF9-4E9F-C44B-9450-A0703E92F8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176" y="1964552"/>
            <a:ext cx="1196340" cy="1935480"/>
          </a:xfrm>
          <a:prstGeom prst="rect">
            <a:avLst/>
          </a:prstGeom>
        </p:spPr>
      </p:pic>
      <p:pic>
        <p:nvPicPr>
          <p:cNvPr id="46" name="Picture 45" descr="A cat sitting in a box&#10;&#10;Description automatically generated">
            <a:extLst>
              <a:ext uri="{FF2B5EF4-FFF2-40B4-BE49-F238E27FC236}">
                <a16:creationId xmlns:a16="http://schemas.microsoft.com/office/drawing/2014/main" id="{F3930B45-B823-DA41-81A8-A68D6A073C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016" y="1944603"/>
            <a:ext cx="1196340" cy="199644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6B93140-E246-0547-8E6B-3F7077FE6486}"/>
              </a:ext>
            </a:extLst>
          </p:cNvPr>
          <p:cNvSpPr/>
          <p:nvPr/>
        </p:nvSpPr>
        <p:spPr>
          <a:xfrm>
            <a:off x="3729471" y="4540770"/>
            <a:ext cx="2954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f7PhotoBrowser</a:t>
            </a:r>
            <a:r>
              <a:rPr lang="en-US" sz="900" b="0" dirty="0">
                <a:solidFill>
                  <a:srgbClr val="000000"/>
                </a:solidFill>
              </a:rPr>
              <a:t>( id, label, photos, theme = c("light", "dark"), type = c("popup", "standalone", "page") )</a:t>
            </a:r>
          </a:p>
        </p:txBody>
      </p:sp>
      <p:pic>
        <p:nvPicPr>
          <p:cNvPr id="64" name="Picture 63" descr="A person standing in front of a sunset&#10;&#10;Description automatically generated">
            <a:extLst>
              <a:ext uri="{FF2B5EF4-FFF2-40B4-BE49-F238E27FC236}">
                <a16:creationId xmlns:a16="http://schemas.microsoft.com/office/drawing/2014/main" id="{9A862F00-3C7A-2247-9157-89ECFC6CD4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09" y="5111799"/>
            <a:ext cx="1196340" cy="215265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81626C2-45E6-4F41-B7B1-B3FA6A0D1844}"/>
              </a:ext>
            </a:extLst>
          </p:cNvPr>
          <p:cNvSpPr/>
          <p:nvPr/>
        </p:nvSpPr>
        <p:spPr>
          <a:xfrm>
            <a:off x="3729471" y="7830952"/>
            <a:ext cx="3028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f7Swiper</a:t>
            </a:r>
            <a:r>
              <a:rPr lang="en-US" sz="900" b="0" dirty="0">
                <a:solidFill>
                  <a:srgbClr val="000000"/>
                </a:solidFill>
              </a:rPr>
              <a:t>( ..., id, </a:t>
            </a:r>
            <a:r>
              <a:rPr lang="en-US" sz="900" b="0" dirty="0" err="1">
                <a:solidFill>
                  <a:srgbClr val="000000"/>
                </a:solidFill>
              </a:rPr>
              <a:t>spaceBetween</a:t>
            </a:r>
            <a:r>
              <a:rPr lang="en-US" sz="900" b="0" dirty="0">
                <a:solidFill>
                  <a:srgbClr val="000000"/>
                </a:solidFill>
              </a:rPr>
              <a:t> = 50, </a:t>
            </a:r>
            <a:r>
              <a:rPr lang="en-US" sz="900" b="0" dirty="0" err="1">
                <a:solidFill>
                  <a:srgbClr val="000000"/>
                </a:solidFill>
              </a:rPr>
              <a:t>slidePerView</a:t>
            </a:r>
            <a:r>
              <a:rPr lang="en-US" sz="900" b="0" dirty="0">
                <a:solidFill>
                  <a:srgbClr val="000000"/>
                </a:solidFill>
              </a:rPr>
              <a:t> = "auto", centered = TRUE, speed = 400 )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A40027A-2A6D-CC43-8485-47EF638F091F}"/>
              </a:ext>
            </a:extLst>
          </p:cNvPr>
          <p:cNvSpPr/>
          <p:nvPr/>
        </p:nvSpPr>
        <p:spPr>
          <a:xfrm>
            <a:off x="3729471" y="8269272"/>
            <a:ext cx="69762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f7Slide</a:t>
            </a:r>
            <a:r>
              <a:rPr lang="en-US" sz="900" b="0" dirty="0">
                <a:solidFill>
                  <a:srgbClr val="000000"/>
                </a:solidFill>
              </a:rPr>
              <a:t>(...)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A15F825-D194-C542-8A36-B92A82509865}"/>
              </a:ext>
            </a:extLst>
          </p:cNvPr>
          <p:cNvSpPr/>
          <p:nvPr/>
        </p:nvSpPr>
        <p:spPr>
          <a:xfrm>
            <a:off x="7012195" y="850527"/>
            <a:ext cx="3115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f7Timeline</a:t>
            </a:r>
            <a:r>
              <a:rPr lang="en-US" sz="900" b="0" dirty="0">
                <a:solidFill>
                  <a:srgbClr val="000000"/>
                </a:solidFill>
              </a:rPr>
              <a:t>( ..., sides = FALSE, horizontal = FALSE, calendar = FALSE, year = NULL, month = NULL )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6B96BF9-74CE-C94E-BF69-1FD8FB2E7006}"/>
              </a:ext>
            </a:extLst>
          </p:cNvPr>
          <p:cNvSpPr/>
          <p:nvPr/>
        </p:nvSpPr>
        <p:spPr>
          <a:xfrm>
            <a:off x="7021164" y="1311797"/>
            <a:ext cx="249051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f7TimelineItem</a:t>
            </a:r>
            <a:r>
              <a:rPr lang="en-US" sz="900" b="0" dirty="0">
                <a:solidFill>
                  <a:srgbClr val="000000"/>
                </a:solidFill>
              </a:rPr>
              <a:t>( ..., date = NULL, card = FALSE, time = NULL, title = NULL, subtitle = NULL, side = NULL )</a:t>
            </a:r>
          </a:p>
        </p:txBody>
      </p:sp>
      <p:pic>
        <p:nvPicPr>
          <p:cNvPr id="84" name="Picture 8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2A8585-C06E-5347-8F68-F231E8D1CE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908" y="1943699"/>
            <a:ext cx="1196340" cy="1440180"/>
          </a:xfrm>
          <a:prstGeom prst="rect">
            <a:avLst/>
          </a:prstGeom>
        </p:spPr>
      </p:pic>
      <p:pic>
        <p:nvPicPr>
          <p:cNvPr id="93" name="Picture 9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E4204A-AC6C-9F42-B6E9-91AD2CF0CC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177" y="1964552"/>
            <a:ext cx="1196340" cy="1383030"/>
          </a:xfrm>
          <a:prstGeom prst="rect">
            <a:avLst/>
          </a:prstGeom>
        </p:spPr>
      </p:pic>
      <p:pic>
        <p:nvPicPr>
          <p:cNvPr id="95" name="Picture 9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E79E8A-4D09-6A45-8EC1-4AEB9879B2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570" y="3594958"/>
            <a:ext cx="1196340" cy="838200"/>
          </a:xfrm>
          <a:prstGeom prst="rect">
            <a:avLst/>
          </a:prstGeom>
        </p:spPr>
      </p:pic>
      <p:pic>
        <p:nvPicPr>
          <p:cNvPr id="104" name="Picture 10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DB0184-D743-1D4F-AEE2-6867A7AAB0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412" y="3593859"/>
            <a:ext cx="1245870" cy="104775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C26CC226-DCD2-F34C-B538-DADADC66D3BA}"/>
              </a:ext>
            </a:extLst>
          </p:cNvPr>
          <p:cNvSpPr/>
          <p:nvPr/>
        </p:nvSpPr>
        <p:spPr>
          <a:xfrm>
            <a:off x="7021164" y="5172653"/>
            <a:ext cx="30314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f7Gauge</a:t>
            </a:r>
            <a:r>
              <a:rPr lang="en-US" sz="900" b="0" dirty="0">
                <a:solidFill>
                  <a:srgbClr val="000000"/>
                </a:solidFill>
              </a:rPr>
              <a:t>( id, type = NULL, value = NULL, size = NULL, </a:t>
            </a:r>
            <a:r>
              <a:rPr lang="en-US" sz="900" b="0" dirty="0" err="1">
                <a:solidFill>
                  <a:srgbClr val="000000"/>
                </a:solidFill>
              </a:rPr>
              <a:t>bgColor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borderBgColor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borderColor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borderWidth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valueText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valueTextColor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valueFontSize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valueFontWeight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labelText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labelTextColor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labelFontSize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labelFontWeight</a:t>
            </a:r>
            <a:r>
              <a:rPr lang="en-US" sz="900" b="0" dirty="0">
                <a:solidFill>
                  <a:srgbClr val="000000"/>
                </a:solidFill>
              </a:rPr>
              <a:t> = NULL )</a:t>
            </a:r>
          </a:p>
        </p:txBody>
      </p:sp>
      <p:pic>
        <p:nvPicPr>
          <p:cNvPr id="109" name="Picture 108" descr="A close up of a logo&#10;&#10;Description automatically generated">
            <a:extLst>
              <a:ext uri="{FF2B5EF4-FFF2-40B4-BE49-F238E27FC236}">
                <a16:creationId xmlns:a16="http://schemas.microsoft.com/office/drawing/2014/main" id="{76854B99-6506-084D-8294-24181F5FFB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604" y="6444072"/>
            <a:ext cx="1600200" cy="857250"/>
          </a:xfrm>
          <a:prstGeom prst="rect">
            <a:avLst/>
          </a:prstGeom>
        </p:spPr>
      </p:pic>
      <p:pic>
        <p:nvPicPr>
          <p:cNvPr id="113" name="Picture 112" descr="A close up of a logo&#10;&#10;Description automatically generated">
            <a:extLst>
              <a:ext uri="{FF2B5EF4-FFF2-40B4-BE49-F238E27FC236}">
                <a16:creationId xmlns:a16="http://schemas.microsoft.com/office/drawing/2014/main" id="{11EC3B10-7DD1-DD4F-8CFD-C1170A3F62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105" y="6287443"/>
            <a:ext cx="1600200" cy="145415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C59D0200-6113-2D46-A42D-DEEE6DA07786}"/>
              </a:ext>
            </a:extLst>
          </p:cNvPr>
          <p:cNvSpPr/>
          <p:nvPr/>
        </p:nvSpPr>
        <p:spPr>
          <a:xfrm>
            <a:off x="7022590" y="8151989"/>
            <a:ext cx="150874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f7Progress</a:t>
            </a:r>
            <a:r>
              <a:rPr lang="en-US" sz="900" b="0" dirty="0">
                <a:solidFill>
                  <a:srgbClr val="000000"/>
                </a:solidFill>
              </a:rPr>
              <a:t>(id, value, color)</a:t>
            </a:r>
          </a:p>
        </p:txBody>
      </p:sp>
      <p:sp>
        <p:nvSpPr>
          <p:cNvPr id="166" name="APP TEMPLATE">
            <a:extLst>
              <a:ext uri="{FF2B5EF4-FFF2-40B4-BE49-F238E27FC236}">
                <a16:creationId xmlns:a16="http://schemas.microsoft.com/office/drawing/2014/main" id="{3FB2AB9B-DFB6-1149-94C0-4CB8DC3434A2}"/>
              </a:ext>
            </a:extLst>
          </p:cNvPr>
          <p:cNvSpPr txBox="1"/>
          <p:nvPr/>
        </p:nvSpPr>
        <p:spPr>
          <a:xfrm>
            <a:off x="7119353" y="7923333"/>
            <a:ext cx="1155766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PROGRESS BARS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67" name="Line">
            <a:extLst>
              <a:ext uri="{FF2B5EF4-FFF2-40B4-BE49-F238E27FC236}">
                <a16:creationId xmlns:a16="http://schemas.microsoft.com/office/drawing/2014/main" id="{57F5B88E-E3E2-F148-A619-C68E71F61819}"/>
              </a:ext>
            </a:extLst>
          </p:cNvPr>
          <p:cNvSpPr/>
          <p:nvPr/>
        </p:nvSpPr>
        <p:spPr>
          <a:xfrm>
            <a:off x="7078112" y="7799261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18" name="Picture 11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4A5AAE2-0DCE-D243-9A34-F3F2C97DF5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4" y="8829200"/>
            <a:ext cx="2076450" cy="355600"/>
          </a:xfrm>
          <a:prstGeom prst="rect">
            <a:avLst/>
          </a:prstGeom>
        </p:spPr>
      </p:pic>
      <p:pic>
        <p:nvPicPr>
          <p:cNvPr id="122" name="Picture 121" descr="A close up of a screen&#10;&#10;Description automatically generated">
            <a:extLst>
              <a:ext uri="{FF2B5EF4-FFF2-40B4-BE49-F238E27FC236}">
                <a16:creationId xmlns:a16="http://schemas.microsoft.com/office/drawing/2014/main" id="{A919E00F-6A3B-8C41-8D15-A063AB5C790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298" y="9612871"/>
            <a:ext cx="2076450" cy="374650"/>
          </a:xfrm>
          <a:prstGeom prst="rect">
            <a:avLst/>
          </a:prstGeom>
        </p:spPr>
      </p:pic>
      <p:sp>
        <p:nvSpPr>
          <p:cNvPr id="173" name="APP TEMPLATE">
            <a:extLst>
              <a:ext uri="{FF2B5EF4-FFF2-40B4-BE49-F238E27FC236}">
                <a16:creationId xmlns:a16="http://schemas.microsoft.com/office/drawing/2014/main" id="{7F19E37E-DFEF-3849-A30D-6BD3980955F3}"/>
              </a:ext>
            </a:extLst>
          </p:cNvPr>
          <p:cNvSpPr txBox="1"/>
          <p:nvPr/>
        </p:nvSpPr>
        <p:spPr>
          <a:xfrm>
            <a:off x="8209581" y="8631891"/>
            <a:ext cx="43922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LIGHT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4" name="APP TEMPLATE">
            <a:extLst>
              <a:ext uri="{FF2B5EF4-FFF2-40B4-BE49-F238E27FC236}">
                <a16:creationId xmlns:a16="http://schemas.microsoft.com/office/drawing/2014/main" id="{00575996-B7CC-5240-AE09-38ED7178261B}"/>
              </a:ext>
            </a:extLst>
          </p:cNvPr>
          <p:cNvSpPr txBox="1"/>
          <p:nvPr/>
        </p:nvSpPr>
        <p:spPr>
          <a:xfrm>
            <a:off x="8248053" y="9348469"/>
            <a:ext cx="40075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DARK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A8D2F4D-304B-E14A-B2BB-CED82C6FF2D3}"/>
              </a:ext>
            </a:extLst>
          </p:cNvPr>
          <p:cNvSpPr/>
          <p:nvPr/>
        </p:nvSpPr>
        <p:spPr>
          <a:xfrm>
            <a:off x="7030647" y="8323773"/>
            <a:ext cx="159691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f7ProgressInf</a:t>
            </a:r>
            <a:r>
              <a:rPr lang="en-US" sz="900" b="0" dirty="0">
                <a:solidFill>
                  <a:srgbClr val="000000"/>
                </a:solidFill>
              </a:rPr>
              <a:t>(color = NULL)</a:t>
            </a:r>
          </a:p>
        </p:txBody>
      </p:sp>
      <p:sp>
        <p:nvSpPr>
          <p:cNvPr id="175" name="Building an App">
            <a:extLst>
              <a:ext uri="{FF2B5EF4-FFF2-40B4-BE49-F238E27FC236}">
                <a16:creationId xmlns:a16="http://schemas.microsoft.com/office/drawing/2014/main" id="{92ACD000-B5D0-874C-AF0B-C121133F3D2A}"/>
              </a:ext>
            </a:extLst>
          </p:cNvPr>
          <p:cNvSpPr txBox="1"/>
          <p:nvPr/>
        </p:nvSpPr>
        <p:spPr>
          <a:xfrm>
            <a:off x="10526496" y="526333"/>
            <a:ext cx="1229504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UI: Cards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86" name="APP TEMPLATE">
            <a:extLst>
              <a:ext uri="{FF2B5EF4-FFF2-40B4-BE49-F238E27FC236}">
                <a16:creationId xmlns:a16="http://schemas.microsoft.com/office/drawing/2014/main" id="{BB055B8B-4B63-6B42-8D24-D66CE221F037}"/>
              </a:ext>
            </a:extLst>
          </p:cNvPr>
          <p:cNvSpPr txBox="1"/>
          <p:nvPr/>
        </p:nvSpPr>
        <p:spPr>
          <a:xfrm>
            <a:off x="10532163" y="1056746"/>
            <a:ext cx="48090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CARDS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87" name="Line">
            <a:extLst>
              <a:ext uri="{FF2B5EF4-FFF2-40B4-BE49-F238E27FC236}">
                <a16:creationId xmlns:a16="http://schemas.microsoft.com/office/drawing/2014/main" id="{69FD3825-D74B-434D-AF72-FA112174756E}"/>
              </a:ext>
            </a:extLst>
          </p:cNvPr>
          <p:cNvSpPr/>
          <p:nvPr/>
        </p:nvSpPr>
        <p:spPr>
          <a:xfrm>
            <a:off x="10526496" y="917524"/>
            <a:ext cx="2959437" cy="11719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6E4E5E-BF1F-3E4B-B20A-1B91E8037813}"/>
              </a:ext>
            </a:extLst>
          </p:cNvPr>
          <p:cNvSpPr/>
          <p:nvPr/>
        </p:nvSpPr>
        <p:spPr>
          <a:xfrm>
            <a:off x="10473956" y="1363454"/>
            <a:ext cx="3040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f7Card</a:t>
            </a:r>
            <a:r>
              <a:rPr lang="en-US" sz="900" b="0" dirty="0">
                <a:solidFill>
                  <a:srgbClr val="000000"/>
                </a:solidFill>
              </a:rPr>
              <a:t>( ..., </a:t>
            </a:r>
            <a:r>
              <a:rPr lang="en-US" sz="900" b="0" dirty="0" err="1">
                <a:solidFill>
                  <a:srgbClr val="000000"/>
                </a:solidFill>
              </a:rPr>
              <a:t>img</a:t>
            </a:r>
            <a:r>
              <a:rPr lang="en-US" sz="900" b="0" dirty="0">
                <a:solidFill>
                  <a:srgbClr val="000000"/>
                </a:solidFill>
              </a:rPr>
              <a:t> = NULL, title = NULL, footer = NULL, outline = FALSE, height = NULL )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B56284-F02D-4947-94E9-0B2393BA669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496" y="1810117"/>
            <a:ext cx="1253490" cy="241173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46489DFE-62F6-7C49-A0D0-D49982BD831E}"/>
              </a:ext>
            </a:extLst>
          </p:cNvPr>
          <p:cNvSpPr/>
          <p:nvPr/>
        </p:nvSpPr>
        <p:spPr>
          <a:xfrm>
            <a:off x="12104642" y="1830068"/>
            <a:ext cx="1308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Card without header nor footer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5C7C5B2-48EE-2441-917E-C83114BA34F2}"/>
              </a:ext>
            </a:extLst>
          </p:cNvPr>
          <p:cNvSpPr/>
          <p:nvPr/>
        </p:nvSpPr>
        <p:spPr>
          <a:xfrm>
            <a:off x="12110148" y="2472370"/>
            <a:ext cx="1308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Card with header and footer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1327BDA-F9F7-6144-AFA8-6CAC2B355046}"/>
              </a:ext>
            </a:extLst>
          </p:cNvPr>
          <p:cNvSpPr/>
          <p:nvPr/>
        </p:nvSpPr>
        <p:spPr>
          <a:xfrm>
            <a:off x="12128660" y="3374830"/>
            <a:ext cx="130839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Card with header, footer and header image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1F3B199-E836-9A40-9121-79D6DF4BD2E1}"/>
              </a:ext>
            </a:extLst>
          </p:cNvPr>
          <p:cNvSpPr/>
          <p:nvPr/>
        </p:nvSpPr>
        <p:spPr>
          <a:xfrm>
            <a:off x="10462134" y="4402625"/>
            <a:ext cx="3351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tip: Don’t forget that you may apply shadow effects to cards with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f7Shadow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8BC401-E463-1A45-B6FC-F7B77580E202}"/>
              </a:ext>
            </a:extLst>
          </p:cNvPr>
          <p:cNvSpPr/>
          <p:nvPr/>
        </p:nvSpPr>
        <p:spPr>
          <a:xfrm>
            <a:off x="10487801" y="5343474"/>
            <a:ext cx="2333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f7SocialCard</a:t>
            </a:r>
            <a:r>
              <a:rPr lang="en-US" sz="900" b="0" dirty="0">
                <a:solidFill>
                  <a:srgbClr val="000000"/>
                </a:solidFill>
              </a:rPr>
              <a:t>(..., </a:t>
            </a:r>
            <a:r>
              <a:rPr lang="en-US" sz="900" b="0" dirty="0" err="1">
                <a:solidFill>
                  <a:srgbClr val="000000"/>
                </a:solidFill>
              </a:rPr>
              <a:t>author_img</a:t>
            </a:r>
            <a:r>
              <a:rPr lang="en-US" sz="900" b="0" dirty="0">
                <a:solidFill>
                  <a:srgbClr val="000000"/>
                </a:solidFill>
              </a:rPr>
              <a:t> = NULL, author = NULL, date = NULL, footer = NULL) 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577D11-187E-D84B-B203-CC54D45D57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650" y="5901576"/>
            <a:ext cx="1253490" cy="1421130"/>
          </a:xfrm>
          <a:prstGeom prst="rect">
            <a:avLst/>
          </a:prstGeom>
        </p:spPr>
      </p:pic>
      <p:sp>
        <p:nvSpPr>
          <p:cNvPr id="100" name="APP TEMPLATE">
            <a:extLst>
              <a:ext uri="{FF2B5EF4-FFF2-40B4-BE49-F238E27FC236}">
                <a16:creationId xmlns:a16="http://schemas.microsoft.com/office/drawing/2014/main" id="{1C6B60C0-C7C6-6947-9A92-BD19125800A9}"/>
              </a:ext>
            </a:extLst>
          </p:cNvPr>
          <p:cNvSpPr txBox="1"/>
          <p:nvPr/>
        </p:nvSpPr>
        <p:spPr>
          <a:xfrm>
            <a:off x="10569317" y="7638983"/>
            <a:ext cx="140904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EXPANDABLE CARDS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01" name="Line">
            <a:extLst>
              <a:ext uri="{FF2B5EF4-FFF2-40B4-BE49-F238E27FC236}">
                <a16:creationId xmlns:a16="http://schemas.microsoft.com/office/drawing/2014/main" id="{80CB3938-93E6-A847-9CDB-4C8A3E73ABD9}"/>
              </a:ext>
            </a:extLst>
          </p:cNvPr>
          <p:cNvSpPr/>
          <p:nvPr/>
        </p:nvSpPr>
        <p:spPr>
          <a:xfrm>
            <a:off x="10563650" y="7499761"/>
            <a:ext cx="2959437" cy="11719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7BC406-38EF-1349-8077-AE3C6F808B8F}"/>
              </a:ext>
            </a:extLst>
          </p:cNvPr>
          <p:cNvSpPr/>
          <p:nvPr/>
        </p:nvSpPr>
        <p:spPr>
          <a:xfrm>
            <a:off x="10526496" y="7867930"/>
            <a:ext cx="283979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f7ExpandableCard</a:t>
            </a:r>
            <a:r>
              <a:rPr lang="en-US" sz="900" b="0" dirty="0">
                <a:solidFill>
                  <a:srgbClr val="000000"/>
                </a:solidFill>
              </a:rPr>
              <a:t>( ..., id = NULL, title = NULL, subtitle = NULL, color = NULL, </a:t>
            </a:r>
            <a:r>
              <a:rPr lang="en-US" sz="900" b="0" dirty="0" err="1">
                <a:solidFill>
                  <a:srgbClr val="000000"/>
                </a:solidFill>
              </a:rPr>
              <a:t>img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fullBackground</a:t>
            </a:r>
            <a:r>
              <a:rPr lang="en-US" sz="900" b="0" dirty="0">
                <a:solidFill>
                  <a:srgbClr val="000000"/>
                </a:solidFill>
              </a:rPr>
              <a:t> = FALSE 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30CBF3-0CF7-A242-885D-ED16790F94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536" y="8566983"/>
            <a:ext cx="1207770" cy="12268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FF1B39-5E99-894B-A97C-F4EFB716BD2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455" y="8359853"/>
            <a:ext cx="1272540" cy="1885950"/>
          </a:xfrm>
          <a:prstGeom prst="rect">
            <a:avLst/>
          </a:prstGeom>
        </p:spPr>
      </p:pic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79A93BA-52A3-D24F-802A-76DD1B990F91}"/>
              </a:ext>
            </a:extLst>
          </p:cNvPr>
          <p:cNvCxnSpPr>
            <a:cxnSpLocks/>
          </p:cNvCxnSpPr>
          <p:nvPr/>
        </p:nvCxnSpPr>
        <p:spPr>
          <a:xfrm>
            <a:off x="11894328" y="9214418"/>
            <a:ext cx="325868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61AD520-26E9-EE4B-A590-D52DBE989778}"/>
              </a:ext>
            </a:extLst>
          </p:cNvPr>
          <p:cNvSpPr/>
          <p:nvPr/>
        </p:nvSpPr>
        <p:spPr>
          <a:xfrm>
            <a:off x="11862109" y="9271997"/>
            <a:ext cx="4892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click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3294C5-B6DE-6648-AB99-B97024F32FD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919" y="8211202"/>
            <a:ext cx="1421130" cy="2072640"/>
          </a:xfrm>
          <a:prstGeom prst="rect">
            <a:avLst/>
          </a:prstGeom>
        </p:spPr>
      </p:pic>
      <p:pic>
        <p:nvPicPr>
          <p:cNvPr id="110" name="Graphique 6">
            <a:extLst>
              <a:ext uri="{FF2B5EF4-FFF2-40B4-BE49-F238E27FC236}">
                <a16:creationId xmlns:a16="http://schemas.microsoft.com/office/drawing/2014/main" id="{E93869C8-BFE9-0B4B-9B33-A954DC90FC8E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r="45972"/>
          <a:stretch/>
        </p:blipFill>
        <p:spPr>
          <a:xfrm>
            <a:off x="220034" y="9842213"/>
            <a:ext cx="2442742" cy="762000"/>
          </a:xfrm>
          <a:prstGeom prst="rect">
            <a:avLst/>
          </a:prstGeom>
        </p:spPr>
      </p:pic>
      <p:sp>
        <p:nvSpPr>
          <p:cNvPr id="143" name="RStudio® is a trademark of RStudio, Inc.  •  CC BY SA Your Name •  your@email.com  •  844-448-1212 • your.website.com •  Learn more at webpage or vignette   •  package version  0.5.0 •  Updated: 2017-01">
            <a:extLst>
              <a:ext uri="{FF2B5EF4-FFF2-40B4-BE49-F238E27FC236}">
                <a16:creationId xmlns:a16="http://schemas.microsoft.com/office/drawing/2014/main" id="{1A4DD0D7-B6D3-964A-82EA-2736DDC13DFB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lang="en-US" dirty="0" err="1"/>
              <a:t>RinteRface</a:t>
            </a:r>
            <a:r>
              <a:rPr lang="en-US" dirty="0"/>
              <a:t>-https://</a:t>
            </a:r>
            <a:r>
              <a:rPr lang="en-US" dirty="0" err="1"/>
              <a:t>rinterface.com</a:t>
            </a:r>
            <a:r>
              <a:rPr lang="en-US" dirty="0"/>
              <a:t> </a:t>
            </a:r>
            <a:r>
              <a:rPr dirty="0"/>
              <a:t> •  </a:t>
            </a:r>
            <a:r>
              <a:rPr lang="fr-FR" dirty="0"/>
              <a:t>David Granjon</a:t>
            </a:r>
            <a:r>
              <a:rPr dirty="0"/>
              <a:t> •  </a:t>
            </a:r>
            <a:r>
              <a:rPr lang="fr-FR" dirty="0" err="1"/>
              <a:t>dgranjon</a:t>
            </a:r>
            <a:r>
              <a:rPr dirty="0">
                <a:hlinkClick r:id="rId25"/>
              </a:rPr>
              <a:t>@</a:t>
            </a:r>
            <a:r>
              <a:rPr lang="fr-FR" dirty="0">
                <a:hlinkClick r:id="rId25"/>
              </a:rPr>
              <a:t>ymail</a:t>
            </a:r>
            <a:r>
              <a:rPr dirty="0">
                <a:hlinkClick r:id="rId25"/>
              </a:rPr>
              <a:t>.com</a:t>
            </a:r>
            <a:r>
              <a:rPr dirty="0"/>
              <a:t>  • </a:t>
            </a:r>
            <a:r>
              <a:rPr lang="fr-FR" dirty="0">
                <a:hlinkClick r:id="rId26"/>
              </a:rPr>
              <a:t>https://divadnojnarg.github.io</a:t>
            </a:r>
            <a:r>
              <a:rPr lang="fr-FR" dirty="0"/>
              <a:t> </a:t>
            </a:r>
            <a:r>
              <a:rPr dirty="0"/>
              <a:t>•  Learn more at </a:t>
            </a:r>
            <a:r>
              <a:rPr lang="fr-FR" dirty="0">
                <a:hlinkClick r:id="rId27"/>
              </a:rPr>
              <a:t>https://rinterface.github.io/shinyMobile/</a:t>
            </a:r>
            <a:r>
              <a:rPr lang="fr-FR" dirty="0"/>
              <a:t> </a:t>
            </a:r>
            <a:r>
              <a:rPr dirty="0"/>
              <a:t>•  package version  0.</a:t>
            </a:r>
            <a:r>
              <a:rPr lang="fr-FR" dirty="0"/>
              <a:t>2</a:t>
            </a:r>
            <a:r>
              <a:rPr dirty="0"/>
              <a:t>.</a:t>
            </a:r>
            <a:r>
              <a:rPr lang="fr-FR" dirty="0"/>
              <a:t>0 </a:t>
            </a:r>
            <a:r>
              <a:rPr dirty="0"/>
              <a:t>•  Updated: 201</a:t>
            </a:r>
            <a:r>
              <a:rPr lang="fr-FR" dirty="0"/>
              <a:t>9</a:t>
            </a:r>
            <a:r>
              <a:rPr dirty="0"/>
              <a:t>-</a:t>
            </a:r>
            <a:r>
              <a:rPr lang="en-US" dirty="0"/>
              <a:t>12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277740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">
            <a:extLst>
              <a:ext uri="{FF2B5EF4-FFF2-40B4-BE49-F238E27FC236}">
                <a16:creationId xmlns:a16="http://schemas.microsoft.com/office/drawing/2014/main" id="{EB85E646-4C8E-924E-A2C7-778750E3E838}"/>
              </a:ext>
            </a:extLst>
          </p:cNvPr>
          <p:cNvGrpSpPr/>
          <p:nvPr/>
        </p:nvGrpSpPr>
        <p:grpSpPr>
          <a:xfrm>
            <a:off x="8377087" y="-1013161"/>
            <a:ext cx="6164293" cy="3553106"/>
            <a:chOff x="-6400" y="51032"/>
            <a:chExt cx="6164292" cy="3553105"/>
          </a:xfrm>
        </p:grpSpPr>
        <p:grpSp>
          <p:nvGrpSpPr>
            <p:cNvPr id="153" name="Group">
              <a:extLst>
                <a:ext uri="{FF2B5EF4-FFF2-40B4-BE49-F238E27FC236}">
                  <a16:creationId xmlns:a16="http://schemas.microsoft.com/office/drawing/2014/main" id="{681E7AFA-3653-A447-A735-E64C736FBABA}"/>
                </a:ext>
              </a:extLst>
            </p:cNvPr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155" name="Triangle">
                <a:extLst>
                  <a:ext uri="{FF2B5EF4-FFF2-40B4-BE49-F238E27FC236}">
                    <a16:creationId xmlns:a16="http://schemas.microsoft.com/office/drawing/2014/main" id="{1D0FA53E-CE06-9F40-94B8-AF94A33CF75A}"/>
                  </a:ext>
                </a:extLst>
              </p:cNvPr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DA1212"/>
              </a:solidFill>
              <a:ln w="3175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6" name="Circle">
                <a:extLst>
                  <a:ext uri="{FF2B5EF4-FFF2-40B4-BE49-F238E27FC236}">
                    <a16:creationId xmlns:a16="http://schemas.microsoft.com/office/drawing/2014/main" id="{896890A2-E8DA-FC4B-8AB4-C94DA1334C26}"/>
                  </a:ext>
                </a:extLst>
              </p:cNvPr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7" name="Circle">
                <a:extLst>
                  <a:ext uri="{FF2B5EF4-FFF2-40B4-BE49-F238E27FC236}">
                    <a16:creationId xmlns:a16="http://schemas.microsoft.com/office/drawing/2014/main" id="{7E1D789C-0F68-B446-A61B-2062D072974C}"/>
                  </a:ext>
                </a:extLst>
              </p:cNvPr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chemeClr val="accent5">
                  <a:lumMod val="75000"/>
                  <a:alpha val="5045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8" name="Triangle">
                <a:extLst>
                  <a:ext uri="{FF2B5EF4-FFF2-40B4-BE49-F238E27FC236}">
                    <a16:creationId xmlns:a16="http://schemas.microsoft.com/office/drawing/2014/main" id="{5C5E18C5-2766-6842-ABC8-14819EED311E}"/>
                  </a:ext>
                </a:extLst>
              </p:cNvPr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9" name="Triangle">
                <a:extLst>
                  <a:ext uri="{FF2B5EF4-FFF2-40B4-BE49-F238E27FC236}">
                    <a16:creationId xmlns:a16="http://schemas.microsoft.com/office/drawing/2014/main" id="{4B2DFA52-0E8D-7645-9EFF-1AA1928549C1}"/>
                  </a:ext>
                </a:extLst>
              </p:cNvPr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0" name="Circle">
                <a:extLst>
                  <a:ext uri="{FF2B5EF4-FFF2-40B4-BE49-F238E27FC236}">
                    <a16:creationId xmlns:a16="http://schemas.microsoft.com/office/drawing/2014/main" id="{0CB8C07C-2475-D542-9F80-BD061B494E15}"/>
                  </a:ext>
                </a:extLst>
              </p:cNvPr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1" name="Circle">
                <a:extLst>
                  <a:ext uri="{FF2B5EF4-FFF2-40B4-BE49-F238E27FC236}">
                    <a16:creationId xmlns:a16="http://schemas.microsoft.com/office/drawing/2014/main" id="{C8C2E4C9-88BE-194B-B8E2-BBCBA0E9789A}"/>
                  </a:ext>
                </a:extLst>
              </p:cNvPr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2" name="Triangle">
                <a:extLst>
                  <a:ext uri="{FF2B5EF4-FFF2-40B4-BE49-F238E27FC236}">
                    <a16:creationId xmlns:a16="http://schemas.microsoft.com/office/drawing/2014/main" id="{69A95041-0A00-8B46-A52C-088CAF67BF93}"/>
                  </a:ext>
                </a:extLst>
              </p:cNvPr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3" name="Circle">
                <a:extLst>
                  <a:ext uri="{FF2B5EF4-FFF2-40B4-BE49-F238E27FC236}">
                    <a16:creationId xmlns:a16="http://schemas.microsoft.com/office/drawing/2014/main" id="{2ED11CA3-E8E1-3F49-8B90-90B4CB7A123E}"/>
                  </a:ext>
                </a:extLst>
              </p:cNvPr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0" name="Triangle">
                <a:extLst>
                  <a:ext uri="{FF2B5EF4-FFF2-40B4-BE49-F238E27FC236}">
                    <a16:creationId xmlns:a16="http://schemas.microsoft.com/office/drawing/2014/main" id="{EAC6E712-D62D-9644-90D2-7908749D1776}"/>
                  </a:ext>
                </a:extLst>
              </p:cNvPr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1" name="Circle">
                <a:extLst>
                  <a:ext uri="{FF2B5EF4-FFF2-40B4-BE49-F238E27FC236}">
                    <a16:creationId xmlns:a16="http://schemas.microsoft.com/office/drawing/2014/main" id="{9EA5CFE2-5A29-2845-94F6-37402016892B}"/>
                  </a:ext>
                </a:extLst>
              </p:cNvPr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2" name="Triangle">
                <a:extLst>
                  <a:ext uri="{FF2B5EF4-FFF2-40B4-BE49-F238E27FC236}">
                    <a16:creationId xmlns:a16="http://schemas.microsoft.com/office/drawing/2014/main" id="{DEA2763A-2A34-4E44-AEDB-93A3CB10B64B}"/>
                  </a:ext>
                </a:extLst>
              </p:cNvPr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6" name="Circle">
                <a:extLst>
                  <a:ext uri="{FF2B5EF4-FFF2-40B4-BE49-F238E27FC236}">
                    <a16:creationId xmlns:a16="http://schemas.microsoft.com/office/drawing/2014/main" id="{265BFBBD-3BEB-2D48-B97B-383DA10B63EC}"/>
                  </a:ext>
                </a:extLst>
              </p:cNvPr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7" name="Triangle">
                <a:extLst>
                  <a:ext uri="{FF2B5EF4-FFF2-40B4-BE49-F238E27FC236}">
                    <a16:creationId xmlns:a16="http://schemas.microsoft.com/office/drawing/2014/main" id="{22B39300-5E58-5847-A073-0A267DC05427}"/>
                  </a:ext>
                </a:extLst>
              </p:cNvPr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8" name="Circle">
                <a:extLst>
                  <a:ext uri="{FF2B5EF4-FFF2-40B4-BE49-F238E27FC236}">
                    <a16:creationId xmlns:a16="http://schemas.microsoft.com/office/drawing/2014/main" id="{021DE9E5-AC06-FB48-9D21-736AA0038738}"/>
                  </a:ext>
                </a:extLst>
              </p:cNvPr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54" name="Rectangle">
              <a:extLst>
                <a:ext uri="{FF2B5EF4-FFF2-40B4-BE49-F238E27FC236}">
                  <a16:creationId xmlns:a16="http://schemas.microsoft.com/office/drawing/2014/main" id="{21C4F26F-9128-B343-A8A1-C07BA8929859}"/>
                </a:ext>
              </a:extLst>
            </p:cNvPr>
            <p:cNvSpPr/>
            <p:nvPr/>
          </p:nvSpPr>
          <p:spPr>
            <a:xfrm>
              <a:off x="-6400" y="1037215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4529" t="-7398" r="45470" b="10739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69" tIns="54569" rIns="54569" bIns="54569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 dirty="0"/>
            </a:p>
          </p:txBody>
        </p:sp>
      </p:grpSp>
      <p:sp>
        <p:nvSpPr>
          <p:cNvPr id="272" name="Line"/>
          <p:cNvSpPr/>
          <p:nvPr/>
        </p:nvSpPr>
        <p:spPr>
          <a:xfrm>
            <a:off x="331906" y="412454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4" name="Line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" name="Building an App">
            <a:extLst>
              <a:ext uri="{FF2B5EF4-FFF2-40B4-BE49-F238E27FC236}">
                <a16:creationId xmlns:a16="http://schemas.microsoft.com/office/drawing/2014/main" id="{4C1E9947-9B30-8140-A23D-2AC711A5A2E2}"/>
              </a:ext>
            </a:extLst>
          </p:cNvPr>
          <p:cNvSpPr txBox="1"/>
          <p:nvPr/>
        </p:nvSpPr>
        <p:spPr>
          <a:xfrm>
            <a:off x="317404" y="458008"/>
            <a:ext cx="1074012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UI: Lists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B86234-A9A5-A34A-BF40-5987E38E587A}"/>
              </a:ext>
            </a:extLst>
          </p:cNvPr>
          <p:cNvSpPr/>
          <p:nvPr/>
        </p:nvSpPr>
        <p:spPr>
          <a:xfrm>
            <a:off x="317404" y="770259"/>
            <a:ext cx="29769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lists are a major element of the template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" name="APP TEMPLATE">
            <a:extLst>
              <a:ext uri="{FF2B5EF4-FFF2-40B4-BE49-F238E27FC236}">
                <a16:creationId xmlns:a16="http://schemas.microsoft.com/office/drawing/2014/main" id="{0D54F4CB-A3DC-DB41-A0FE-3E352E4C9FDE}"/>
              </a:ext>
            </a:extLst>
          </p:cNvPr>
          <p:cNvSpPr txBox="1"/>
          <p:nvPr/>
        </p:nvSpPr>
        <p:spPr>
          <a:xfrm>
            <a:off x="373146" y="2453867"/>
            <a:ext cx="942566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SIMPLE LISTS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53" name="Line">
            <a:extLst>
              <a:ext uri="{FF2B5EF4-FFF2-40B4-BE49-F238E27FC236}">
                <a16:creationId xmlns:a16="http://schemas.microsoft.com/office/drawing/2014/main" id="{C75B842B-05C1-D448-8094-355AF1851439}"/>
              </a:ext>
            </a:extLst>
          </p:cNvPr>
          <p:cNvSpPr/>
          <p:nvPr/>
        </p:nvSpPr>
        <p:spPr>
          <a:xfrm>
            <a:off x="331905" y="2329795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8" name="Line">
            <a:extLst>
              <a:ext uri="{FF2B5EF4-FFF2-40B4-BE49-F238E27FC236}">
                <a16:creationId xmlns:a16="http://schemas.microsoft.com/office/drawing/2014/main" id="{747CD543-ABE3-E84B-B11F-78AA6A99E4F0}"/>
              </a:ext>
            </a:extLst>
          </p:cNvPr>
          <p:cNvSpPr/>
          <p:nvPr/>
        </p:nvSpPr>
        <p:spPr>
          <a:xfrm>
            <a:off x="3732291" y="427993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E55B6DED-FE06-4640-AE01-2D14D5785531}"/>
              </a:ext>
            </a:extLst>
          </p:cNvPr>
          <p:cNvSpPr/>
          <p:nvPr/>
        </p:nvSpPr>
        <p:spPr>
          <a:xfrm>
            <a:off x="7074570" y="443269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0" name="APP TEMPLATE">
            <a:extLst>
              <a:ext uri="{FF2B5EF4-FFF2-40B4-BE49-F238E27FC236}">
                <a16:creationId xmlns:a16="http://schemas.microsoft.com/office/drawing/2014/main" id="{119D3D82-186F-EB42-9A6C-6714E357A6AC}"/>
              </a:ext>
            </a:extLst>
          </p:cNvPr>
          <p:cNvSpPr txBox="1"/>
          <p:nvPr/>
        </p:nvSpPr>
        <p:spPr>
          <a:xfrm>
            <a:off x="3746733" y="567842"/>
            <a:ext cx="77104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LIST INDEX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D19572-0B96-8F42-ACF2-13329004D7BE}"/>
              </a:ext>
            </a:extLst>
          </p:cNvPr>
          <p:cNvSpPr/>
          <p:nvPr/>
        </p:nvSpPr>
        <p:spPr>
          <a:xfrm>
            <a:off x="331905" y="1210658"/>
            <a:ext cx="20136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f7List</a:t>
            </a:r>
            <a:r>
              <a:rPr lang="en-US" sz="900" b="0" dirty="0">
                <a:solidFill>
                  <a:srgbClr val="000000"/>
                </a:solidFill>
              </a:rPr>
              <a:t>(..., mode = NULL, inset = FALSE)</a:t>
            </a: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43F12D78-2063-A948-8AF4-7EF1BD7D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34" y="3807899"/>
            <a:ext cx="1238250" cy="567690"/>
          </a:xfrm>
          <a:prstGeom prst="rect">
            <a:avLst/>
          </a:prstGeom>
        </p:spPr>
      </p:pic>
      <p:sp>
        <p:nvSpPr>
          <p:cNvPr id="108" name="APP TEMPLATE">
            <a:extLst>
              <a:ext uri="{FF2B5EF4-FFF2-40B4-BE49-F238E27FC236}">
                <a16:creationId xmlns:a16="http://schemas.microsoft.com/office/drawing/2014/main" id="{1999ADB4-BDD3-3346-92AE-F86D14EA6198}"/>
              </a:ext>
            </a:extLst>
          </p:cNvPr>
          <p:cNvSpPr txBox="1"/>
          <p:nvPr/>
        </p:nvSpPr>
        <p:spPr>
          <a:xfrm>
            <a:off x="792006" y="3482050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E20BB02-9B08-5141-9A3F-01659B237891}"/>
              </a:ext>
            </a:extLst>
          </p:cNvPr>
          <p:cNvSpPr/>
          <p:nvPr/>
        </p:nvSpPr>
        <p:spPr>
          <a:xfrm>
            <a:off x="293220" y="2721889"/>
            <a:ext cx="2976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Below, we set inset to TRUE to apply margins around the list. We only show for iOS design. Material is similar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3BA7FC-FDEE-4B4A-B565-41D5FBB73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34" y="4734660"/>
            <a:ext cx="1238250" cy="842010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0AF3DD-11C7-874A-9694-64DFBCBF4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46" y="5951525"/>
            <a:ext cx="1238250" cy="1276350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34E189-D855-5C44-AE56-41E11358B5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46" y="7540792"/>
            <a:ext cx="1238250" cy="582930"/>
          </a:xfrm>
          <a:prstGeom prst="rect">
            <a:avLst/>
          </a:prstGeom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89759B-CE19-D54F-BA56-8564E5F080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82" y="8436639"/>
            <a:ext cx="1238250" cy="122301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75DFA6C-B6C6-3941-B2D3-DB15105F0A8D}"/>
              </a:ext>
            </a:extLst>
          </p:cNvPr>
          <p:cNvSpPr/>
          <p:nvPr/>
        </p:nvSpPr>
        <p:spPr>
          <a:xfrm>
            <a:off x="331905" y="1631362"/>
            <a:ext cx="288300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f7ListItem</a:t>
            </a:r>
            <a:r>
              <a:rPr lang="en-US" sz="900" b="0" dirty="0">
                <a:solidFill>
                  <a:srgbClr val="000000"/>
                </a:solidFill>
              </a:rPr>
              <a:t>( ..., title = NULL, subtitle = NULL, header = NULL, footer = NULL, </a:t>
            </a:r>
            <a:r>
              <a:rPr lang="en-US" sz="900" b="0" dirty="0" err="1">
                <a:solidFill>
                  <a:srgbClr val="000000"/>
                </a:solidFill>
              </a:rPr>
              <a:t>url</a:t>
            </a:r>
            <a:r>
              <a:rPr lang="en-US" sz="900" b="0" dirty="0">
                <a:solidFill>
                  <a:srgbClr val="000000"/>
                </a:solidFill>
              </a:rPr>
              <a:t> = NULL, media = NULL, right = NULL 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4152A15-076E-C94F-A6D3-EDEF31A6A453}"/>
              </a:ext>
            </a:extLst>
          </p:cNvPr>
          <p:cNvSpPr/>
          <p:nvPr/>
        </p:nvSpPr>
        <p:spPr>
          <a:xfrm>
            <a:off x="1906240" y="3936024"/>
            <a:ext cx="107748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Simple list items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1BD733B-AA89-2A41-924C-2FFE5C711814}"/>
              </a:ext>
            </a:extLst>
          </p:cNvPr>
          <p:cNvSpPr/>
          <p:nvPr/>
        </p:nvSpPr>
        <p:spPr>
          <a:xfrm>
            <a:off x="1901128" y="4765709"/>
            <a:ext cx="145183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List items, with header, footer , right content and media (icon here)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1F118C5-2FE7-494A-973A-B23BD65DA472}"/>
              </a:ext>
            </a:extLst>
          </p:cNvPr>
          <p:cNvSpPr/>
          <p:nvPr/>
        </p:nvSpPr>
        <p:spPr>
          <a:xfrm>
            <a:off x="1901128" y="6163198"/>
            <a:ext cx="14518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List in “media” mode with list items containing title, subtitle , right content and media (images here)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A0A9AF2-61ED-454F-86C6-10E73D2BE581}"/>
              </a:ext>
            </a:extLst>
          </p:cNvPr>
          <p:cNvSpPr/>
          <p:nvPr/>
        </p:nvSpPr>
        <p:spPr>
          <a:xfrm>
            <a:off x="1906240" y="7664322"/>
            <a:ext cx="136395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List items with an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url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777FDE2-A5B9-924C-B5C4-11D7FFA7532C}"/>
              </a:ext>
            </a:extLst>
          </p:cNvPr>
          <p:cNvSpPr/>
          <p:nvPr/>
        </p:nvSpPr>
        <p:spPr>
          <a:xfrm>
            <a:off x="1901128" y="8661753"/>
            <a:ext cx="145183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List in “contact” mode with list group containing list items.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E4ADF-843A-3141-A07B-E54D424643AA}"/>
              </a:ext>
            </a:extLst>
          </p:cNvPr>
          <p:cNvSpPr/>
          <p:nvPr/>
        </p:nvSpPr>
        <p:spPr>
          <a:xfrm>
            <a:off x="332238" y="1413713"/>
            <a:ext cx="118974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f7ListGroup</a:t>
            </a:r>
            <a:r>
              <a:rPr lang="en-US" sz="900" b="0" dirty="0">
                <a:solidFill>
                  <a:srgbClr val="000000"/>
                </a:solidFill>
              </a:rPr>
              <a:t>(..., title)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B5C863D-3683-534D-B2B9-C0F44B91123F}"/>
              </a:ext>
            </a:extLst>
          </p:cNvPr>
          <p:cNvSpPr/>
          <p:nvPr/>
        </p:nvSpPr>
        <p:spPr>
          <a:xfrm>
            <a:off x="3683002" y="1531008"/>
            <a:ext cx="109998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f7ListIndex</a:t>
            </a:r>
            <a:r>
              <a:rPr lang="en-US" sz="900" b="0" dirty="0">
                <a:solidFill>
                  <a:srgbClr val="000000"/>
                </a:solidFill>
              </a:rPr>
              <a:t>(..., id)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E013B07-9CBC-BD45-98AD-D5D04E24E15A}"/>
              </a:ext>
            </a:extLst>
          </p:cNvPr>
          <p:cNvSpPr/>
          <p:nvPr/>
        </p:nvSpPr>
        <p:spPr>
          <a:xfrm>
            <a:off x="3688030" y="1964895"/>
            <a:ext cx="288300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f7ListItem</a:t>
            </a:r>
            <a:r>
              <a:rPr lang="en-US" sz="900" b="0" dirty="0">
                <a:solidFill>
                  <a:srgbClr val="000000"/>
                </a:solidFill>
              </a:rPr>
              <a:t>( ..., title = NULL, subtitle = NULL, header = NULL, footer = NULL, </a:t>
            </a:r>
            <a:r>
              <a:rPr lang="en-US" sz="900" b="0" dirty="0" err="1">
                <a:solidFill>
                  <a:srgbClr val="000000"/>
                </a:solidFill>
              </a:rPr>
              <a:t>url</a:t>
            </a:r>
            <a:r>
              <a:rPr lang="en-US" sz="900" b="0" dirty="0">
                <a:solidFill>
                  <a:srgbClr val="000000"/>
                </a:solidFill>
              </a:rPr>
              <a:t> = NULL, media = NULL, right = NULL )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F0D3040-7E36-9F48-BEF0-E6C09CA43473}"/>
              </a:ext>
            </a:extLst>
          </p:cNvPr>
          <p:cNvSpPr/>
          <p:nvPr/>
        </p:nvSpPr>
        <p:spPr>
          <a:xfrm>
            <a:off x="3688363" y="1747246"/>
            <a:ext cx="118974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f7ListGroup</a:t>
            </a:r>
            <a:r>
              <a:rPr lang="en-US" sz="900" b="0" dirty="0">
                <a:solidFill>
                  <a:srgbClr val="000000"/>
                </a:solidFill>
              </a:rPr>
              <a:t>(..., title)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5B36EA5-C157-334B-A1A3-DB84ACAB0119}"/>
              </a:ext>
            </a:extLst>
          </p:cNvPr>
          <p:cNvSpPr/>
          <p:nvPr/>
        </p:nvSpPr>
        <p:spPr>
          <a:xfrm>
            <a:off x="3672585" y="836813"/>
            <a:ext cx="2976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This widget is useful in case you want to sort items by name an quickly navigate them with a scroll handle.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2" name="APP TEMPLATE">
            <a:extLst>
              <a:ext uri="{FF2B5EF4-FFF2-40B4-BE49-F238E27FC236}">
                <a16:creationId xmlns:a16="http://schemas.microsoft.com/office/drawing/2014/main" id="{2CDCF7DE-DBEB-5145-8A42-40BA3D984775}"/>
              </a:ext>
            </a:extLst>
          </p:cNvPr>
          <p:cNvSpPr txBox="1"/>
          <p:nvPr/>
        </p:nvSpPr>
        <p:spPr>
          <a:xfrm>
            <a:off x="3787974" y="2673633"/>
            <a:ext cx="165109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LIST UTILS: SEARCHBAR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33" name="Line">
            <a:extLst>
              <a:ext uri="{FF2B5EF4-FFF2-40B4-BE49-F238E27FC236}">
                <a16:creationId xmlns:a16="http://schemas.microsoft.com/office/drawing/2014/main" id="{508BE973-9034-B148-AA97-EC511FFD321A}"/>
              </a:ext>
            </a:extLst>
          </p:cNvPr>
          <p:cNvSpPr/>
          <p:nvPr/>
        </p:nvSpPr>
        <p:spPr>
          <a:xfrm>
            <a:off x="3746733" y="2549561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6BAE8DB-7FA8-BA49-A698-79A4CBCBD0E1}"/>
              </a:ext>
            </a:extLst>
          </p:cNvPr>
          <p:cNvSpPr/>
          <p:nvPr/>
        </p:nvSpPr>
        <p:spPr>
          <a:xfrm>
            <a:off x="3678014" y="2946784"/>
            <a:ext cx="29769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has a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searchbar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that allows to browse in a list or page containing multiple lists. The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searchbar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must be included in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f7Navbar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or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f7Appbar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761EFB-4FE9-8A46-8EA6-009F6FDC9D79}"/>
              </a:ext>
            </a:extLst>
          </p:cNvPr>
          <p:cNvSpPr/>
          <p:nvPr/>
        </p:nvSpPr>
        <p:spPr>
          <a:xfrm>
            <a:off x="3699594" y="3804358"/>
            <a:ext cx="30314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f7Searchbar</a:t>
            </a:r>
            <a:r>
              <a:rPr lang="en-US" sz="900" b="0" dirty="0">
                <a:solidFill>
                  <a:srgbClr val="000000"/>
                </a:solidFill>
              </a:rPr>
              <a:t>( id = NULL, placeholder = "Search", expandable = FALSE, inline = FALSE 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EA5D2A-7B98-8948-8B1E-E03C7BF38FAD}"/>
              </a:ext>
            </a:extLst>
          </p:cNvPr>
          <p:cNvSpPr/>
          <p:nvPr/>
        </p:nvSpPr>
        <p:spPr>
          <a:xfrm>
            <a:off x="3699594" y="4172857"/>
            <a:ext cx="16786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f7SearchbarTrigger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targetId</a:t>
            </a:r>
            <a:r>
              <a:rPr lang="en-US" sz="900" b="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F771E1-910E-544A-A44A-147C9D6A29FB}"/>
              </a:ext>
            </a:extLst>
          </p:cNvPr>
          <p:cNvSpPr/>
          <p:nvPr/>
        </p:nvSpPr>
        <p:spPr>
          <a:xfrm>
            <a:off x="3704894" y="4379777"/>
            <a:ext cx="85472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f7Found</a:t>
            </a:r>
            <a:r>
              <a:rPr lang="en-US" sz="900" b="0" dirty="0">
                <a:solidFill>
                  <a:srgbClr val="000000"/>
                </a:solidFill>
              </a:rPr>
              <a:t>(tag)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9470C52-AC11-4A45-B0A2-95305A5DE901}"/>
              </a:ext>
            </a:extLst>
          </p:cNvPr>
          <p:cNvSpPr/>
          <p:nvPr/>
        </p:nvSpPr>
        <p:spPr>
          <a:xfrm>
            <a:off x="3700456" y="4568320"/>
            <a:ext cx="104067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f7NotFound</a:t>
            </a:r>
            <a:r>
              <a:rPr lang="en-US" sz="900" b="0" dirty="0">
                <a:solidFill>
                  <a:srgbClr val="000000"/>
                </a:solidFill>
              </a:rPr>
              <a:t>(tag)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03C74BB-FEA0-E944-9F6A-959E89F95017}"/>
              </a:ext>
            </a:extLst>
          </p:cNvPr>
          <p:cNvSpPr/>
          <p:nvPr/>
        </p:nvSpPr>
        <p:spPr>
          <a:xfrm>
            <a:off x="3683002" y="4972439"/>
            <a:ext cx="2976977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There are 3 ways of using the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searchbar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: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Call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f7Searchbar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anywhere in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f7Navbar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or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f7Subnavbar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Use a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f7SearchbarTrigger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where id points to the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searchbar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unique id and put the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searchbar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anywhere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Put the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f7Searchbar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in the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f7Appbar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. The inline parameter must be TRUE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111684B-3D7B-284D-986F-6340FB83C7E7}"/>
              </a:ext>
            </a:extLst>
          </p:cNvPr>
          <p:cNvSpPr/>
          <p:nvPr/>
        </p:nvSpPr>
        <p:spPr>
          <a:xfrm>
            <a:off x="3699594" y="4754402"/>
            <a:ext cx="129048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f7HideOnSearch</a:t>
            </a:r>
            <a:r>
              <a:rPr lang="en-US" sz="900" b="0" dirty="0">
                <a:solidFill>
                  <a:srgbClr val="000000"/>
                </a:solidFill>
              </a:rPr>
              <a:t>(tag) </a:t>
            </a:r>
          </a:p>
        </p:txBody>
      </p:sp>
      <p:sp>
        <p:nvSpPr>
          <p:cNvPr id="137" name="library(shiny)…">
            <a:extLst>
              <a:ext uri="{FF2B5EF4-FFF2-40B4-BE49-F238E27FC236}">
                <a16:creationId xmlns:a16="http://schemas.microsoft.com/office/drawing/2014/main" id="{EC25115A-822E-EF44-A6E9-33D55DBDB3BB}"/>
              </a:ext>
            </a:extLst>
          </p:cNvPr>
          <p:cNvSpPr/>
          <p:nvPr/>
        </p:nvSpPr>
        <p:spPr>
          <a:xfrm>
            <a:off x="3741901" y="6669127"/>
            <a:ext cx="2989177" cy="3618302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hueOff val="-158953"/>
                <a:satOff val="43350"/>
                <a:lumOff val="-1649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r>
              <a:rPr lang="en-US" sz="900" b="0" dirty="0">
                <a:solidFill>
                  <a:srgbClr val="000000"/>
                </a:solidFill>
              </a:rPr>
              <a:t>f7SingleLayout(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navbar = f7Navbar(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title = "f7Searchbar",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f7SearchbarTrigger(</a:t>
            </a:r>
            <a:r>
              <a:rPr lang="en-US" sz="900" b="0" dirty="0" err="1">
                <a:solidFill>
                  <a:srgbClr val="000000"/>
                </a:solidFill>
              </a:rPr>
              <a:t>targetId</a:t>
            </a:r>
            <a:r>
              <a:rPr lang="en-US" sz="900" b="0" dirty="0">
                <a:solidFill>
                  <a:srgbClr val="000000"/>
                </a:solidFill>
              </a:rPr>
              <a:t> = "search1"),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</a:t>
            </a:r>
            <a:r>
              <a:rPr lang="en-US" sz="900" b="0" dirty="0" err="1">
                <a:solidFill>
                  <a:srgbClr val="000000"/>
                </a:solidFill>
              </a:rPr>
              <a:t>subNavbar</a:t>
            </a:r>
            <a:r>
              <a:rPr lang="en-US" sz="900" b="0" dirty="0">
                <a:solidFill>
                  <a:srgbClr val="000000"/>
                </a:solidFill>
              </a:rPr>
              <a:t> = f7SubNavbar(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f7Searchbar(id = "search1")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)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),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f7Block(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"This block will be hidden on search.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Lorem ipsum dolor sit </a:t>
            </a:r>
            <a:r>
              <a:rPr lang="en-US" sz="900" b="0" dirty="0" err="1">
                <a:solidFill>
                  <a:srgbClr val="000000"/>
                </a:solidFill>
              </a:rPr>
              <a:t>amet</a:t>
            </a:r>
            <a:r>
              <a:rPr lang="en-US" sz="900" b="0" dirty="0">
                <a:solidFill>
                  <a:srgbClr val="000000"/>
                </a:solidFill>
              </a:rPr>
              <a:t>, </a:t>
            </a:r>
            <a:r>
              <a:rPr lang="en-US" sz="900" b="0" dirty="0" err="1">
                <a:solidFill>
                  <a:srgbClr val="000000"/>
                </a:solidFill>
              </a:rPr>
              <a:t>consectetur</a:t>
            </a:r>
            <a:r>
              <a:rPr lang="en-US" sz="900" b="0" dirty="0">
                <a:solidFill>
                  <a:srgbClr val="000000"/>
                </a:solidFill>
              </a:rPr>
              <a:t> </a:t>
            </a:r>
            <a:r>
              <a:rPr lang="en-US" sz="900" b="0" dirty="0" err="1">
                <a:solidFill>
                  <a:srgbClr val="000000"/>
                </a:solidFill>
              </a:rPr>
              <a:t>adipisicing</a:t>
            </a:r>
            <a:r>
              <a:rPr lang="en-US" sz="900" b="0" dirty="0">
                <a:solidFill>
                  <a:srgbClr val="000000"/>
                </a:solidFill>
              </a:rPr>
              <a:t> </a:t>
            </a:r>
            <a:r>
              <a:rPr lang="en-US" sz="900" b="0" dirty="0" err="1">
                <a:solidFill>
                  <a:srgbClr val="000000"/>
                </a:solidFill>
              </a:rPr>
              <a:t>elit</a:t>
            </a:r>
            <a:r>
              <a:rPr lang="en-US" sz="900" b="0" dirty="0">
                <a:solidFill>
                  <a:srgbClr val="000000"/>
                </a:solidFill>
              </a:rPr>
              <a:t>."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) %&gt;% f7HideOnSearch() </a:t>
            </a:r>
            <a:r>
              <a:rPr lang="en-US" sz="900" dirty="0">
                <a:solidFill>
                  <a:srgbClr val="C00000"/>
                </a:solidFill>
              </a:rPr>
              <a:t># to hide on search</a:t>
            </a:r>
            <a:r>
              <a:rPr lang="en-US" sz="900" b="0" dirty="0">
                <a:solidFill>
                  <a:srgbClr val="000000"/>
                </a:solidFill>
              </a:rPr>
              <a:t>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f7List(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</a:t>
            </a:r>
            <a:r>
              <a:rPr lang="en-US" sz="900" b="0" dirty="0" err="1">
                <a:solidFill>
                  <a:srgbClr val="000000"/>
                </a:solidFill>
              </a:rPr>
              <a:t>lapply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seq_along</a:t>
            </a:r>
            <a:r>
              <a:rPr lang="en-US" sz="900" b="0" dirty="0">
                <a:solidFill>
                  <a:srgbClr val="000000"/>
                </a:solidFill>
              </a:rPr>
              <a:t>(cars), function(</a:t>
            </a:r>
            <a:r>
              <a:rPr lang="en-US" sz="900" b="0" dirty="0" err="1">
                <a:solidFill>
                  <a:srgbClr val="000000"/>
                </a:solidFill>
              </a:rPr>
              <a:t>i</a:t>
            </a:r>
            <a:r>
              <a:rPr lang="en-US" sz="900" b="0" dirty="0">
                <a:solidFill>
                  <a:srgbClr val="000000"/>
                </a:solidFill>
              </a:rPr>
              <a:t>) {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f7ListItem(cars[</a:t>
            </a:r>
            <a:r>
              <a:rPr lang="en-US" sz="900" b="0" dirty="0" err="1">
                <a:solidFill>
                  <a:srgbClr val="000000"/>
                </a:solidFill>
              </a:rPr>
              <a:t>i</a:t>
            </a:r>
            <a:r>
              <a:rPr lang="en-US" sz="900" b="0" dirty="0">
                <a:solidFill>
                  <a:srgbClr val="000000"/>
                </a:solidFill>
              </a:rPr>
              <a:t>])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})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) %&gt;% f7Found(),   </a:t>
            </a:r>
            <a:r>
              <a:rPr lang="en-US" sz="900" dirty="0">
                <a:solidFill>
                  <a:srgbClr val="00B050"/>
                </a:solidFill>
              </a:rPr>
              <a:t># to show on search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f7Block(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p("Nothing found")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) %&gt;% f7NotFound() </a:t>
            </a:r>
            <a:r>
              <a:rPr lang="en-US" sz="900" dirty="0">
                <a:solidFill>
                  <a:srgbClr val="C00000"/>
                </a:solidFill>
              </a:rPr>
              <a:t># to show if nothing is found</a:t>
            </a:r>
            <a:endParaRPr lang="en-US" sz="900" b="0" dirty="0">
              <a:solidFill>
                <a:srgbClr val="C00000"/>
              </a:solidFill>
            </a:endParaRPr>
          </a:p>
          <a:p>
            <a:r>
              <a:rPr lang="en-US" sz="900" b="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42" name="Building an App">
            <a:extLst>
              <a:ext uri="{FF2B5EF4-FFF2-40B4-BE49-F238E27FC236}">
                <a16:creationId xmlns:a16="http://schemas.microsoft.com/office/drawing/2014/main" id="{D8B2481A-81F0-CF49-94A9-3C6852DF0AF6}"/>
              </a:ext>
            </a:extLst>
          </p:cNvPr>
          <p:cNvSpPr txBox="1"/>
          <p:nvPr/>
        </p:nvSpPr>
        <p:spPr>
          <a:xfrm>
            <a:off x="7041237" y="519284"/>
            <a:ext cx="2824491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Progressive Web App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FAE5B46-35D8-E248-8B55-5AAF09EE021D}"/>
              </a:ext>
            </a:extLst>
          </p:cNvPr>
          <p:cNvSpPr/>
          <p:nvPr/>
        </p:nvSpPr>
        <p:spPr>
          <a:xfrm>
            <a:off x="6985000" y="908758"/>
            <a:ext cx="29769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is first designed to develop mobile ready apps! However, there is no sense opening a mobile app in a web browser like chrome or safari.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4" name="APP TEMPLATE">
            <a:extLst>
              <a:ext uri="{FF2B5EF4-FFF2-40B4-BE49-F238E27FC236}">
                <a16:creationId xmlns:a16="http://schemas.microsoft.com/office/drawing/2014/main" id="{2D22E24D-7610-C946-B903-E1BED72543DD}"/>
              </a:ext>
            </a:extLst>
          </p:cNvPr>
          <p:cNvSpPr txBox="1"/>
          <p:nvPr/>
        </p:nvSpPr>
        <p:spPr>
          <a:xfrm>
            <a:off x="7082478" y="1964742"/>
            <a:ext cx="71493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MANIFEST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45" name="Line">
            <a:extLst>
              <a:ext uri="{FF2B5EF4-FFF2-40B4-BE49-F238E27FC236}">
                <a16:creationId xmlns:a16="http://schemas.microsoft.com/office/drawing/2014/main" id="{06600241-2967-9649-8277-C5C8EEFCE40E}"/>
              </a:ext>
            </a:extLst>
          </p:cNvPr>
          <p:cNvSpPr/>
          <p:nvPr/>
        </p:nvSpPr>
        <p:spPr>
          <a:xfrm>
            <a:off x="7041237" y="1840670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5B7CD9E-3E81-6048-992B-3C3FA6228EA7}"/>
              </a:ext>
            </a:extLst>
          </p:cNvPr>
          <p:cNvSpPr/>
          <p:nvPr/>
        </p:nvSpPr>
        <p:spPr>
          <a:xfrm>
            <a:off x="6980586" y="2214635"/>
            <a:ext cx="29769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Progressive web apps (PWA) have the ability to display as standalone apps, even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bein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available offline (the later not available for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). Creating a manifest allow us to pass useful information such as the start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url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, the display mode, …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F1BFEAC-5386-F340-873E-9B4B8EC8DE2A}"/>
              </a:ext>
            </a:extLst>
          </p:cNvPr>
          <p:cNvSpPr/>
          <p:nvPr/>
        </p:nvSpPr>
        <p:spPr>
          <a:xfrm>
            <a:off x="6987205" y="3476651"/>
            <a:ext cx="28448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>
                <a:solidFill>
                  <a:srgbClr val="000000"/>
                </a:solidFill>
              </a:rPr>
              <a:t>create_manifest</a:t>
            </a:r>
            <a:r>
              <a:rPr lang="en-US" sz="900" b="0" dirty="0">
                <a:solidFill>
                  <a:srgbClr val="000000"/>
                </a:solidFill>
              </a:rPr>
              <a:t>( path, name = "My App", </a:t>
            </a:r>
            <a:r>
              <a:rPr lang="en-US" sz="900" b="0" dirty="0" err="1">
                <a:solidFill>
                  <a:srgbClr val="000000"/>
                </a:solidFill>
              </a:rPr>
              <a:t>shortName</a:t>
            </a:r>
            <a:r>
              <a:rPr lang="en-US" sz="900" b="0" dirty="0">
                <a:solidFill>
                  <a:srgbClr val="000000"/>
                </a:solidFill>
              </a:rPr>
              <a:t> = "My App", description = "What it does!", </a:t>
            </a:r>
            <a:r>
              <a:rPr lang="en-US" sz="900" b="0" dirty="0" err="1">
                <a:solidFill>
                  <a:srgbClr val="000000"/>
                </a:solidFill>
              </a:rPr>
              <a:t>lang</a:t>
            </a:r>
            <a:r>
              <a:rPr lang="en-US" sz="900" b="0" dirty="0">
                <a:solidFill>
                  <a:srgbClr val="000000"/>
                </a:solidFill>
              </a:rPr>
              <a:t> = "</a:t>
            </a:r>
            <a:r>
              <a:rPr lang="en-US" sz="900" b="0" dirty="0" err="1">
                <a:solidFill>
                  <a:srgbClr val="000000"/>
                </a:solidFill>
              </a:rPr>
              <a:t>en</a:t>
            </a:r>
            <a:r>
              <a:rPr lang="en-US" sz="900" b="0" dirty="0">
                <a:solidFill>
                  <a:srgbClr val="000000"/>
                </a:solidFill>
              </a:rPr>
              <a:t>-US", </a:t>
            </a:r>
            <a:r>
              <a:rPr lang="en-US" sz="900" b="0" dirty="0" err="1">
                <a:solidFill>
                  <a:srgbClr val="000000"/>
                </a:solidFill>
              </a:rPr>
              <a:t>startUrl</a:t>
            </a:r>
            <a:r>
              <a:rPr lang="en-US" sz="900" b="0" dirty="0">
                <a:solidFill>
                  <a:srgbClr val="000000"/>
                </a:solidFill>
              </a:rPr>
              <a:t>, display = c("minimal-</a:t>
            </a:r>
            <a:r>
              <a:rPr lang="en-US" sz="900" b="0" dirty="0" err="1">
                <a:solidFill>
                  <a:srgbClr val="000000"/>
                </a:solidFill>
              </a:rPr>
              <a:t>ui</a:t>
            </a:r>
            <a:r>
              <a:rPr lang="en-US" sz="900" b="0" dirty="0">
                <a:solidFill>
                  <a:srgbClr val="000000"/>
                </a:solidFill>
              </a:rPr>
              <a:t>", "standalone", "</a:t>
            </a:r>
            <a:r>
              <a:rPr lang="en-US" sz="900" b="0" dirty="0" err="1">
                <a:solidFill>
                  <a:srgbClr val="000000"/>
                </a:solidFill>
              </a:rPr>
              <a:t>fullscreen</a:t>
            </a:r>
            <a:r>
              <a:rPr lang="en-US" sz="900" b="0" dirty="0">
                <a:solidFill>
                  <a:srgbClr val="000000"/>
                </a:solidFill>
              </a:rPr>
              <a:t>", "browser"), icons )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B814D1E-AA68-364C-868B-0BBB1EFF4AA5}"/>
              </a:ext>
            </a:extLst>
          </p:cNvPr>
          <p:cNvSpPr/>
          <p:nvPr/>
        </p:nvSpPr>
        <p:spPr>
          <a:xfrm>
            <a:off x="6980586" y="4311565"/>
            <a:ext cx="29769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This function creates a www folder containing a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manifest.json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file as well as 2 subdirectories that will contain app icons and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splashscreens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. While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splashscreens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are automatically created in android, they must be generated for iOS. Warning: this function does not design icons for you.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7CD09B6-CA76-A941-94A0-4CEEADF6BCDA}"/>
              </a:ext>
            </a:extLst>
          </p:cNvPr>
          <p:cNvSpPr/>
          <p:nvPr/>
        </p:nvSpPr>
        <p:spPr>
          <a:xfrm>
            <a:off x="7031226" y="5882799"/>
            <a:ext cx="3112853" cy="4272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"name": "My App",</a:t>
            </a:r>
          </a:p>
          <a:p>
            <a:r>
              <a:rPr lang="en-US" dirty="0"/>
              <a:t>  "</a:t>
            </a:r>
            <a:r>
              <a:rPr lang="en-US" dirty="0" err="1"/>
              <a:t>short_name</a:t>
            </a:r>
            <a:r>
              <a:rPr lang="en-US" dirty="0"/>
              <a:t>": "My App",</a:t>
            </a:r>
          </a:p>
          <a:p>
            <a:r>
              <a:rPr lang="en-US" dirty="0"/>
              <a:t>  "description": "My App",</a:t>
            </a:r>
          </a:p>
          <a:p>
            <a:r>
              <a:rPr lang="en-US" dirty="0"/>
              <a:t>  "</a:t>
            </a:r>
            <a:r>
              <a:rPr lang="en-US" dirty="0" err="1"/>
              <a:t>lang</a:t>
            </a:r>
            <a:r>
              <a:rPr lang="en-US" dirty="0"/>
              <a:t>": "</a:t>
            </a:r>
            <a:r>
              <a:rPr lang="en-US" dirty="0" err="1"/>
              <a:t>en</a:t>
            </a:r>
            <a:r>
              <a:rPr lang="en-US" dirty="0"/>
              <a:t>-US",</a:t>
            </a:r>
          </a:p>
          <a:p>
            <a:r>
              <a:rPr lang="en-US" dirty="0"/>
              <a:t>  "</a:t>
            </a:r>
            <a:r>
              <a:rPr lang="en-US" dirty="0" err="1"/>
              <a:t>start_url</a:t>
            </a:r>
            <a:r>
              <a:rPr lang="en-US" dirty="0"/>
              <a:t>": "https://</a:t>
            </a:r>
            <a:r>
              <a:rPr lang="en-US" dirty="0" err="1"/>
              <a:t>www.google.com</a:t>
            </a:r>
            <a:r>
              <a:rPr lang="en-US" dirty="0"/>
              <a:t>/",</a:t>
            </a:r>
          </a:p>
          <a:p>
            <a:r>
              <a:rPr lang="en-US" dirty="0"/>
              <a:t>  "display": "standalone",</a:t>
            </a:r>
          </a:p>
          <a:p>
            <a:r>
              <a:rPr lang="en-US" dirty="0"/>
              <a:t>  "icons": [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"</a:t>
            </a:r>
            <a:r>
              <a:rPr lang="en-US" dirty="0" err="1"/>
              <a:t>src</a:t>
            </a:r>
            <a:r>
              <a:rPr lang="en-US" dirty="0"/>
              <a:t>": "icons/128x128.png",</a:t>
            </a:r>
          </a:p>
          <a:p>
            <a:r>
              <a:rPr lang="en-US" dirty="0"/>
              <a:t>      "sizes": "128x128",</a:t>
            </a:r>
          </a:p>
          <a:p>
            <a:r>
              <a:rPr lang="en-US" dirty="0"/>
              <a:t>      "type": "image/</a:t>
            </a:r>
            <a:r>
              <a:rPr lang="en-US" dirty="0" err="1"/>
              <a:t>png</a:t>
            </a:r>
            <a:r>
              <a:rPr lang="en-US" dirty="0"/>
              <a:t>"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"</a:t>
            </a:r>
            <a:r>
              <a:rPr lang="en-US" dirty="0" err="1"/>
              <a:t>src</a:t>
            </a:r>
            <a:r>
              <a:rPr lang="en-US" dirty="0"/>
              <a:t>": "icons/144x144.png",</a:t>
            </a:r>
          </a:p>
          <a:p>
            <a:r>
              <a:rPr lang="en-US" dirty="0"/>
              <a:t>      "sizes": "144x144",</a:t>
            </a:r>
          </a:p>
          <a:p>
            <a:r>
              <a:rPr lang="en-US" dirty="0"/>
              <a:t>      "type": "image/</a:t>
            </a:r>
            <a:r>
              <a:rPr lang="en-US" dirty="0" err="1"/>
              <a:t>png</a:t>
            </a:r>
            <a:r>
              <a:rPr lang="en-US" dirty="0"/>
              <a:t>"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]</a:t>
            </a:r>
          </a:p>
          <a:p>
            <a:r>
              <a:rPr lang="en-US" dirty="0"/>
              <a:t>}</a:t>
            </a:r>
          </a:p>
        </p:txBody>
      </p:sp>
      <p:pic>
        <p:nvPicPr>
          <p:cNvPr id="149" name="Graphique 6">
            <a:extLst>
              <a:ext uri="{FF2B5EF4-FFF2-40B4-BE49-F238E27FC236}">
                <a16:creationId xmlns:a16="http://schemas.microsoft.com/office/drawing/2014/main" id="{526C232D-5C19-4A4F-87AC-0522E1581E0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5972"/>
          <a:stretch/>
        </p:blipFill>
        <p:spPr>
          <a:xfrm>
            <a:off x="220034" y="9842213"/>
            <a:ext cx="2442742" cy="762000"/>
          </a:xfrm>
          <a:prstGeom prst="rect">
            <a:avLst/>
          </a:prstGeom>
        </p:spPr>
      </p:pic>
      <p:pic>
        <p:nvPicPr>
          <p:cNvPr id="179" name="Graphic 178">
            <a:extLst>
              <a:ext uri="{FF2B5EF4-FFF2-40B4-BE49-F238E27FC236}">
                <a16:creationId xmlns:a16="http://schemas.microsoft.com/office/drawing/2014/main" id="{75FD44AE-D3F2-9145-B280-93B8F9B961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72029" y="-11477"/>
            <a:ext cx="1399540" cy="1623060"/>
          </a:xfrm>
          <a:prstGeom prst="rect">
            <a:avLst/>
          </a:prstGeom>
        </p:spPr>
      </p:pic>
      <p:sp>
        <p:nvSpPr>
          <p:cNvPr id="180" name="RStudio® is a trademark of RStudio, Inc.  •  CC BY SA Your Name •  your@email.com  •  844-448-1212 • your.website.com •  Learn more at webpage or vignette   •  package version  0.5.0 •  Updated: 2017-01">
            <a:extLst>
              <a:ext uri="{FF2B5EF4-FFF2-40B4-BE49-F238E27FC236}">
                <a16:creationId xmlns:a16="http://schemas.microsoft.com/office/drawing/2014/main" id="{BA3E1792-4925-1048-9916-75ACC4F69F17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lang="en-US" dirty="0" err="1"/>
              <a:t>RinteRface</a:t>
            </a:r>
            <a:r>
              <a:rPr lang="en-US" dirty="0"/>
              <a:t>-https://</a:t>
            </a:r>
            <a:r>
              <a:rPr lang="en-US" dirty="0" err="1"/>
              <a:t>rinterface.com</a:t>
            </a:r>
            <a:r>
              <a:rPr lang="en-US" dirty="0"/>
              <a:t> </a:t>
            </a:r>
            <a:r>
              <a:rPr dirty="0"/>
              <a:t> •  </a:t>
            </a:r>
            <a:r>
              <a:rPr lang="fr-FR" dirty="0"/>
              <a:t>David Granjon</a:t>
            </a:r>
            <a:r>
              <a:rPr dirty="0"/>
              <a:t> •  </a:t>
            </a:r>
            <a:r>
              <a:rPr lang="fr-FR" dirty="0" err="1"/>
              <a:t>dgranjon</a:t>
            </a:r>
            <a:r>
              <a:rPr dirty="0">
                <a:hlinkClick r:id="rId12"/>
              </a:rPr>
              <a:t>@</a:t>
            </a:r>
            <a:r>
              <a:rPr lang="fr-FR" dirty="0">
                <a:hlinkClick r:id="rId12"/>
              </a:rPr>
              <a:t>ymail</a:t>
            </a:r>
            <a:r>
              <a:rPr dirty="0">
                <a:hlinkClick r:id="rId12"/>
              </a:rPr>
              <a:t>.com</a:t>
            </a:r>
            <a:r>
              <a:rPr dirty="0"/>
              <a:t>  • </a:t>
            </a:r>
            <a:r>
              <a:rPr lang="fr-FR" dirty="0">
                <a:hlinkClick r:id="rId13"/>
              </a:rPr>
              <a:t>https://divadnojnarg.github.io</a:t>
            </a:r>
            <a:r>
              <a:rPr lang="fr-FR" dirty="0"/>
              <a:t> </a:t>
            </a:r>
            <a:r>
              <a:rPr dirty="0"/>
              <a:t>•  Learn more at </a:t>
            </a:r>
            <a:r>
              <a:rPr lang="fr-FR" dirty="0">
                <a:hlinkClick r:id="rId14"/>
              </a:rPr>
              <a:t>https://rinterface.github.io/shinyMobile/</a:t>
            </a:r>
            <a:r>
              <a:rPr lang="fr-FR" dirty="0"/>
              <a:t> </a:t>
            </a:r>
            <a:r>
              <a:rPr dirty="0"/>
              <a:t>•  package version  0.</a:t>
            </a:r>
            <a:r>
              <a:rPr lang="fr-FR" dirty="0"/>
              <a:t>2</a:t>
            </a:r>
            <a:r>
              <a:rPr dirty="0"/>
              <a:t>.</a:t>
            </a:r>
            <a:r>
              <a:rPr lang="fr-FR" dirty="0"/>
              <a:t>0 </a:t>
            </a:r>
            <a:r>
              <a:rPr dirty="0"/>
              <a:t>•  Updated: 201</a:t>
            </a:r>
            <a:r>
              <a:rPr lang="fr-FR" dirty="0"/>
              <a:t>9</a:t>
            </a:r>
            <a:r>
              <a:rPr dirty="0"/>
              <a:t>-</a:t>
            </a:r>
            <a:r>
              <a:rPr lang="en-US" dirty="0"/>
              <a:t>12</a:t>
            </a:r>
            <a:endParaRPr dirty="0"/>
          </a:p>
        </p:txBody>
      </p:sp>
      <p:sp>
        <p:nvSpPr>
          <p:cNvPr id="69" name="APP TEMPLATE">
            <a:extLst>
              <a:ext uri="{FF2B5EF4-FFF2-40B4-BE49-F238E27FC236}">
                <a16:creationId xmlns:a16="http://schemas.microsoft.com/office/drawing/2014/main" id="{CBFC951D-A43C-784B-AF8D-8CDBF0CEC228}"/>
              </a:ext>
            </a:extLst>
          </p:cNvPr>
          <p:cNvSpPr txBox="1"/>
          <p:nvPr/>
        </p:nvSpPr>
        <p:spPr>
          <a:xfrm>
            <a:off x="10576855" y="1981495"/>
            <a:ext cx="93936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APP PREVIEW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70" name="Line">
            <a:extLst>
              <a:ext uri="{FF2B5EF4-FFF2-40B4-BE49-F238E27FC236}">
                <a16:creationId xmlns:a16="http://schemas.microsoft.com/office/drawing/2014/main" id="{CE4329AD-784F-1F46-B968-E55C62F2548F}"/>
              </a:ext>
            </a:extLst>
          </p:cNvPr>
          <p:cNvSpPr/>
          <p:nvPr/>
        </p:nvSpPr>
        <p:spPr>
          <a:xfrm>
            <a:off x="10535614" y="1857423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8464DCC-2E31-A049-ACA7-06F5796F09F9}"/>
              </a:ext>
            </a:extLst>
          </p:cNvPr>
          <p:cNvSpPr/>
          <p:nvPr/>
        </p:nvSpPr>
        <p:spPr>
          <a:xfrm>
            <a:off x="10488606" y="2186297"/>
            <a:ext cx="29769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A cool feature in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is the capability to preview the app (online or local) before publishing it on your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favourite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server.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4CCA4B-DB4F-D84D-BBAF-A9E9555216AA}"/>
              </a:ext>
            </a:extLst>
          </p:cNvPr>
          <p:cNvSpPr/>
          <p:nvPr/>
        </p:nvSpPr>
        <p:spPr>
          <a:xfrm>
            <a:off x="10457177" y="3096435"/>
            <a:ext cx="321832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900" dirty="0" err="1">
                <a:solidFill>
                  <a:srgbClr val="000000"/>
                </a:solidFill>
              </a:rPr>
              <a:t>preview_mobile</a:t>
            </a:r>
            <a:r>
              <a:rPr lang="de-CH" sz="900" dirty="0">
                <a:solidFill>
                  <a:srgbClr val="000000"/>
                </a:solidFill>
              </a:rPr>
              <a:t>( </a:t>
            </a:r>
            <a:r>
              <a:rPr lang="de-CH" sz="900" b="0" dirty="0" err="1">
                <a:solidFill>
                  <a:srgbClr val="000000"/>
                </a:solidFill>
              </a:rPr>
              <a:t>appPath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url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port</a:t>
            </a:r>
            <a:r>
              <a:rPr lang="de-CH" sz="900" b="0" dirty="0">
                <a:solidFill>
                  <a:srgbClr val="000000"/>
                </a:solidFill>
              </a:rPr>
              <a:t> = 3838, </a:t>
            </a:r>
            <a:r>
              <a:rPr lang="de-CH" sz="900" b="0" dirty="0" err="1">
                <a:solidFill>
                  <a:srgbClr val="000000"/>
                </a:solidFill>
              </a:rPr>
              <a:t>device</a:t>
            </a:r>
            <a:r>
              <a:rPr lang="de-CH" sz="900" b="0" dirty="0">
                <a:solidFill>
                  <a:srgbClr val="000000"/>
                </a:solidFill>
              </a:rPr>
              <a:t> = c("</a:t>
            </a:r>
            <a:r>
              <a:rPr lang="de-CH" sz="900" b="0" dirty="0" err="1">
                <a:solidFill>
                  <a:srgbClr val="000000"/>
                </a:solidFill>
              </a:rPr>
              <a:t>iphoneX</a:t>
            </a:r>
            <a:r>
              <a:rPr lang="de-CH" sz="900" b="0" dirty="0">
                <a:solidFill>
                  <a:srgbClr val="000000"/>
                </a:solidFill>
              </a:rPr>
              <a:t>", "galaxyNote8", "iphone8", "iphone8+", "iphone5s", "iphone5c", "</a:t>
            </a:r>
            <a:r>
              <a:rPr lang="de-CH" sz="900" b="0" dirty="0" err="1">
                <a:solidFill>
                  <a:srgbClr val="000000"/>
                </a:solidFill>
              </a:rPr>
              <a:t>ipadMini</a:t>
            </a:r>
            <a:r>
              <a:rPr lang="de-CH" sz="900" b="0" dirty="0">
                <a:solidFill>
                  <a:srgbClr val="000000"/>
                </a:solidFill>
              </a:rPr>
              <a:t>", "iphone4s", "nexus5", "galaxyS5", "</a:t>
            </a:r>
            <a:r>
              <a:rPr lang="de-CH" sz="900" b="0" dirty="0" err="1">
                <a:solidFill>
                  <a:srgbClr val="000000"/>
                </a:solidFill>
              </a:rPr>
              <a:t>htcOne</a:t>
            </a:r>
            <a:r>
              <a:rPr lang="de-CH" sz="900" b="0" dirty="0">
                <a:solidFill>
                  <a:srgbClr val="000000"/>
                </a:solidFill>
              </a:rPr>
              <a:t>"), </a:t>
            </a:r>
            <a:r>
              <a:rPr lang="de-CH" sz="900" b="0" dirty="0" err="1">
                <a:solidFill>
                  <a:srgbClr val="000000"/>
                </a:solidFill>
              </a:rPr>
              <a:t>color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landscape</a:t>
            </a:r>
            <a:r>
              <a:rPr lang="de-CH" sz="900" b="0" dirty="0">
                <a:solidFill>
                  <a:srgbClr val="000000"/>
                </a:solidFill>
              </a:rPr>
              <a:t> = FALSE </a:t>
            </a:r>
            <a:r>
              <a:rPr lang="de-CH" dirty="0"/>
              <a:t>)</a:t>
            </a:r>
            <a:endParaRPr lang="de-DE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3954AB-F6E6-6849-BF1D-6623A2071A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369" y="4155244"/>
            <a:ext cx="271145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9889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4C4C4C"/>
      </a:dk1>
      <a:lt1>
        <a:srgbClr val="FFFFFF"/>
      </a:lt1>
      <a:dk2>
        <a:srgbClr val="53585F"/>
      </a:dk2>
      <a:lt2>
        <a:srgbClr val="DCDEE0"/>
      </a:lt2>
      <a:accent1>
        <a:srgbClr val="57769A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"/>
        <a:ea typeface="Source Sans Pro"/>
        <a:cs typeface="Source Sans Pr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69A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"/>
        <a:ea typeface="Source Sans Pro"/>
        <a:cs typeface="Source Sans Pr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3538</TotalTime>
  <Words>4265</Words>
  <Application>Microsoft Macintosh PowerPoint</Application>
  <PresentationFormat>Custom</PresentationFormat>
  <Paragraphs>451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Avenir Roman</vt:lpstr>
      <vt:lpstr>Helvetica Light</vt:lpstr>
      <vt:lpstr>Source Code Pro Medium</vt:lpstr>
      <vt:lpstr>Source Sans Pro</vt:lpstr>
      <vt:lpstr>Source Sans Pro Light</vt:lpstr>
      <vt:lpstr>Source Sans Pro Semibold</vt:lpstr>
      <vt:lpstr>White</vt:lpstr>
      <vt:lpstr>shinyMobile: : CHEAT SHEET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ShinyMobile: : CHEAT SHEET </dc:title>
  <cp:lastModifiedBy>Granjon, David</cp:lastModifiedBy>
  <cp:revision>569</cp:revision>
  <dcterms:modified xsi:type="dcterms:W3CDTF">2020-01-06T08:00:06Z</dcterms:modified>
</cp:coreProperties>
</file>